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56" r:id="rId5"/>
    <p:sldId id="257" r:id="rId6"/>
    <p:sldId id="297" r:id="rId7"/>
    <p:sldId id="286" r:id="rId8"/>
    <p:sldId id="299" r:id="rId9"/>
    <p:sldId id="300" r:id="rId10"/>
    <p:sldId id="301" r:id="rId11"/>
    <p:sldId id="302" r:id="rId12"/>
    <p:sldId id="303" r:id="rId13"/>
    <p:sldId id="304" r:id="rId14"/>
    <p:sldId id="271" r:id="rId15"/>
    <p:sldId id="272" r:id="rId16"/>
    <p:sldId id="273" r:id="rId17"/>
    <p:sldId id="274" r:id="rId18"/>
    <p:sldId id="275" r:id="rId19"/>
    <p:sldId id="276" r:id="rId20"/>
    <p:sldId id="277" r:id="rId21"/>
    <p:sldId id="284" r:id="rId22"/>
    <p:sldId id="287" r:id="rId23"/>
    <p:sldId id="288" r:id="rId24"/>
    <p:sldId id="311" r:id="rId25"/>
    <p:sldId id="263" r:id="rId26"/>
    <p:sldId id="310" r:id="rId27"/>
    <p:sldId id="280" r:id="rId28"/>
    <p:sldId id="281" r:id="rId29"/>
    <p:sldId id="282" r:id="rId30"/>
    <p:sldId id="296" r:id="rId31"/>
    <p:sldId id="264" r:id="rId32"/>
    <p:sldId id="285" r:id="rId33"/>
    <p:sldId id="279" r:id="rId34"/>
    <p:sldId id="307" r:id="rId35"/>
    <p:sldId id="308" r:id="rId36"/>
    <p:sldId id="314" r:id="rId37"/>
    <p:sldId id="313" r:id="rId38"/>
    <p:sldId id="309" r:id="rId39"/>
    <p:sldId id="289" r:id="rId40"/>
    <p:sldId id="290" r:id="rId41"/>
    <p:sldId id="291" r:id="rId42"/>
    <p:sldId id="292" r:id="rId43"/>
    <p:sldId id="293" r:id="rId44"/>
    <p:sldId id="294" r:id="rId45"/>
    <p:sldId id="295" r:id="rId46"/>
    <p:sldId id="312" r:id="rId47"/>
    <p:sldId id="306"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63555" autoAdjust="0"/>
  </p:normalViewPr>
  <p:slideViewPr>
    <p:cSldViewPr>
      <p:cViewPr varScale="1">
        <p:scale>
          <a:sx n="47" d="100"/>
          <a:sy n="47" d="100"/>
        </p:scale>
        <p:origin x="2022" y="36"/>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0EC75BA-67DB-494A-966C-5DBA50A93228}" type="datetimeFigureOut">
              <a:rPr lang="en-GB" smtClean="0"/>
              <a:t>06/02/2017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348D53-7D3A-467C-B44D-A9D6344E71DF}" type="slidenum">
              <a:rPr lang="en-GB" smtClean="0"/>
              <a:t>‹#›</a:t>
            </a:fld>
            <a:endParaRPr lang="en-GB"/>
          </a:p>
        </p:txBody>
      </p:sp>
    </p:spTree>
    <p:extLst>
      <p:ext uri="{BB962C8B-B14F-4D97-AF65-F5344CB8AC3E}">
        <p14:creationId xmlns:p14="http://schemas.microsoft.com/office/powerpoint/2010/main" val="3605177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08322C-F3CB-4E3D-AE3E-88035B97C0F4}" type="datetimeFigureOut">
              <a:rPr lang="en-GB" smtClean="0"/>
              <a:t>06/02/2017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D531A68-24E1-44C5-809B-FA35F6823519}" type="slidenum">
              <a:rPr lang="en-GB" smtClean="0"/>
              <a:t>‹#›</a:t>
            </a:fld>
            <a:endParaRPr lang="en-GB"/>
          </a:p>
        </p:txBody>
      </p:sp>
    </p:spTree>
    <p:extLst>
      <p:ext uri="{BB962C8B-B14F-4D97-AF65-F5344CB8AC3E}">
        <p14:creationId xmlns:p14="http://schemas.microsoft.com/office/powerpoint/2010/main" val="93107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531A68-24E1-44C5-809B-FA35F6823519}" type="slidenum">
              <a:rPr lang="en-GB" smtClean="0"/>
              <a:t>1</a:t>
            </a:fld>
            <a:endParaRPr lang="en-GB"/>
          </a:p>
        </p:txBody>
      </p:sp>
    </p:spTree>
    <p:extLst>
      <p:ext uri="{BB962C8B-B14F-4D97-AF65-F5344CB8AC3E}">
        <p14:creationId xmlns:p14="http://schemas.microsoft.com/office/powerpoint/2010/main" val="4134254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10</a:t>
            </a:fld>
            <a:endParaRPr lang="en-GB"/>
          </a:p>
        </p:txBody>
      </p:sp>
    </p:spTree>
    <p:extLst>
      <p:ext uri="{BB962C8B-B14F-4D97-AF65-F5344CB8AC3E}">
        <p14:creationId xmlns:p14="http://schemas.microsoft.com/office/powerpoint/2010/main" val="394055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Alison </a:t>
            </a:r>
          </a:p>
        </p:txBody>
      </p:sp>
      <p:sp>
        <p:nvSpPr>
          <p:cNvPr id="4" name="Slide Number Placeholder 3"/>
          <p:cNvSpPr>
            <a:spLocks noGrp="1"/>
          </p:cNvSpPr>
          <p:nvPr>
            <p:ph type="sldNum" sz="quarter" idx="10"/>
          </p:nvPr>
        </p:nvSpPr>
        <p:spPr/>
        <p:txBody>
          <a:bodyPr/>
          <a:lstStyle/>
          <a:p>
            <a:fld id="{7D531A68-24E1-44C5-809B-FA35F6823519}" type="slidenum">
              <a:rPr lang="en-GB" smtClean="0"/>
              <a:t>11</a:t>
            </a:fld>
            <a:endParaRPr lang="en-GB"/>
          </a:p>
        </p:txBody>
      </p:sp>
    </p:spTree>
    <p:extLst>
      <p:ext uri="{BB962C8B-B14F-4D97-AF65-F5344CB8AC3E}">
        <p14:creationId xmlns:p14="http://schemas.microsoft.com/office/powerpoint/2010/main" val="324123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12</a:t>
            </a:fld>
            <a:endParaRPr lang="en-GB"/>
          </a:p>
        </p:txBody>
      </p:sp>
    </p:spTree>
    <p:extLst>
      <p:ext uri="{BB962C8B-B14F-4D97-AF65-F5344CB8AC3E}">
        <p14:creationId xmlns:p14="http://schemas.microsoft.com/office/powerpoint/2010/main" val="117395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6404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127336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52029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172981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41492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1849599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19</a:t>
            </a:fld>
            <a:endParaRPr lang="en-GB"/>
          </a:p>
        </p:txBody>
      </p:sp>
    </p:spTree>
    <p:extLst>
      <p:ext uri="{BB962C8B-B14F-4D97-AF65-F5344CB8AC3E}">
        <p14:creationId xmlns:p14="http://schemas.microsoft.com/office/powerpoint/2010/main" val="418521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2</a:t>
            </a:fld>
            <a:endParaRPr lang="en-GB"/>
          </a:p>
        </p:txBody>
      </p:sp>
    </p:spTree>
    <p:extLst>
      <p:ext uri="{BB962C8B-B14F-4D97-AF65-F5344CB8AC3E}">
        <p14:creationId xmlns:p14="http://schemas.microsoft.com/office/powerpoint/2010/main" val="1614310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20</a:t>
            </a:fld>
            <a:endParaRPr lang="en-GB"/>
          </a:p>
        </p:txBody>
      </p:sp>
    </p:spTree>
    <p:extLst>
      <p:ext uri="{BB962C8B-B14F-4D97-AF65-F5344CB8AC3E}">
        <p14:creationId xmlns:p14="http://schemas.microsoft.com/office/powerpoint/2010/main" val="1931926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21</a:t>
            </a:fld>
            <a:endParaRPr lang="en-GB"/>
          </a:p>
        </p:txBody>
      </p:sp>
    </p:spTree>
    <p:extLst>
      <p:ext uri="{BB962C8B-B14F-4D97-AF65-F5344CB8AC3E}">
        <p14:creationId xmlns:p14="http://schemas.microsoft.com/office/powerpoint/2010/main" val="184689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p>
        </p:txBody>
      </p:sp>
      <p:sp>
        <p:nvSpPr>
          <p:cNvPr id="4" name="Slide Number Placeholder 3"/>
          <p:cNvSpPr>
            <a:spLocks noGrp="1"/>
          </p:cNvSpPr>
          <p:nvPr>
            <p:ph type="sldNum" sz="quarter" idx="10"/>
          </p:nvPr>
        </p:nvSpPr>
        <p:spPr/>
        <p:txBody>
          <a:bodyPr/>
          <a:lstStyle/>
          <a:p>
            <a:fld id="{C1A144BA-72EB-4EFD-B04D-2AD6A37CB532}" type="slidenum">
              <a:rPr lang="en-GB" smtClean="0"/>
              <a:t>22</a:t>
            </a:fld>
            <a:endParaRPr lang="en-GB"/>
          </a:p>
        </p:txBody>
      </p:sp>
    </p:spTree>
    <p:extLst>
      <p:ext uri="{BB962C8B-B14F-4D97-AF65-F5344CB8AC3E}">
        <p14:creationId xmlns:p14="http://schemas.microsoft.com/office/powerpoint/2010/main" val="1546011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23</a:t>
            </a:fld>
            <a:endParaRPr lang="en-GB"/>
          </a:p>
        </p:txBody>
      </p:sp>
    </p:spTree>
    <p:extLst>
      <p:ext uri="{BB962C8B-B14F-4D97-AF65-F5344CB8AC3E}">
        <p14:creationId xmlns:p14="http://schemas.microsoft.com/office/powerpoint/2010/main" val="788628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24</a:t>
            </a:fld>
            <a:endParaRPr lang="en-GB"/>
          </a:p>
        </p:txBody>
      </p:sp>
    </p:spTree>
    <p:extLst>
      <p:ext uri="{BB962C8B-B14F-4D97-AF65-F5344CB8AC3E}">
        <p14:creationId xmlns:p14="http://schemas.microsoft.com/office/powerpoint/2010/main" val="340608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25</a:t>
            </a:fld>
            <a:endParaRPr lang="en-GB"/>
          </a:p>
        </p:txBody>
      </p:sp>
    </p:spTree>
    <p:extLst>
      <p:ext uri="{BB962C8B-B14F-4D97-AF65-F5344CB8AC3E}">
        <p14:creationId xmlns:p14="http://schemas.microsoft.com/office/powerpoint/2010/main" val="634179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26</a:t>
            </a:fld>
            <a:endParaRPr lang="en-GB"/>
          </a:p>
        </p:txBody>
      </p:sp>
    </p:spTree>
    <p:extLst>
      <p:ext uri="{BB962C8B-B14F-4D97-AF65-F5344CB8AC3E}">
        <p14:creationId xmlns:p14="http://schemas.microsoft.com/office/powerpoint/2010/main" val="2856577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27</a:t>
            </a:fld>
            <a:endParaRPr lang="en-GB"/>
          </a:p>
        </p:txBody>
      </p:sp>
    </p:spTree>
    <p:extLst>
      <p:ext uri="{BB962C8B-B14F-4D97-AF65-F5344CB8AC3E}">
        <p14:creationId xmlns:p14="http://schemas.microsoft.com/office/powerpoint/2010/main" val="584236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C1A144BA-72EB-4EFD-B04D-2AD6A37CB532}" type="slidenum">
              <a:rPr lang="en-GB" smtClean="0"/>
              <a:t>28</a:t>
            </a:fld>
            <a:endParaRPr lang="en-GB"/>
          </a:p>
        </p:txBody>
      </p:sp>
    </p:spTree>
    <p:extLst>
      <p:ext uri="{BB962C8B-B14F-4D97-AF65-F5344CB8AC3E}">
        <p14:creationId xmlns:p14="http://schemas.microsoft.com/office/powerpoint/2010/main" val="3185644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29</a:t>
            </a:fld>
            <a:endParaRPr lang="en-GB"/>
          </a:p>
        </p:txBody>
      </p:sp>
    </p:spTree>
    <p:extLst>
      <p:ext uri="{BB962C8B-B14F-4D97-AF65-F5344CB8AC3E}">
        <p14:creationId xmlns:p14="http://schemas.microsoft.com/office/powerpoint/2010/main" val="176023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3</a:t>
            </a:fld>
            <a:endParaRPr lang="en-GB"/>
          </a:p>
        </p:txBody>
      </p:sp>
    </p:spTree>
    <p:extLst>
      <p:ext uri="{BB962C8B-B14F-4D97-AF65-F5344CB8AC3E}">
        <p14:creationId xmlns:p14="http://schemas.microsoft.com/office/powerpoint/2010/main" val="760965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531A68-24E1-44C5-809B-FA35F6823519}" type="slidenum">
              <a:rPr lang="en-GB" smtClean="0"/>
              <a:t>30</a:t>
            </a:fld>
            <a:endParaRPr lang="en-GB"/>
          </a:p>
        </p:txBody>
      </p:sp>
    </p:spTree>
    <p:extLst>
      <p:ext uri="{BB962C8B-B14F-4D97-AF65-F5344CB8AC3E}">
        <p14:creationId xmlns:p14="http://schemas.microsoft.com/office/powerpoint/2010/main" val="926572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31</a:t>
            </a:fld>
            <a:endParaRPr lang="en-GB"/>
          </a:p>
        </p:txBody>
      </p:sp>
    </p:spTree>
    <p:extLst>
      <p:ext uri="{BB962C8B-B14F-4D97-AF65-F5344CB8AC3E}">
        <p14:creationId xmlns:p14="http://schemas.microsoft.com/office/powerpoint/2010/main" val="2040002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D531A68-24E1-44C5-809B-FA35F6823519}" type="slidenum">
              <a:rPr lang="en-GB" smtClean="0"/>
              <a:t>32</a:t>
            </a:fld>
            <a:endParaRPr lang="en-GB"/>
          </a:p>
        </p:txBody>
      </p:sp>
    </p:spTree>
    <p:extLst>
      <p:ext uri="{BB962C8B-B14F-4D97-AF65-F5344CB8AC3E}">
        <p14:creationId xmlns:p14="http://schemas.microsoft.com/office/powerpoint/2010/main" val="1868747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C1A144BA-72EB-4EFD-B04D-2AD6A37CB532}" type="slidenum">
              <a:rPr lang="en-GB" smtClean="0"/>
              <a:t>34</a:t>
            </a:fld>
            <a:endParaRPr lang="en-GB"/>
          </a:p>
        </p:txBody>
      </p:sp>
    </p:spTree>
    <p:extLst>
      <p:ext uri="{BB962C8B-B14F-4D97-AF65-F5344CB8AC3E}">
        <p14:creationId xmlns:p14="http://schemas.microsoft.com/office/powerpoint/2010/main" val="3533860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D531A68-24E1-44C5-809B-FA35F6823519}" type="slidenum">
              <a:rPr lang="en-GB" smtClean="0"/>
              <a:t>35</a:t>
            </a:fld>
            <a:endParaRPr lang="en-GB"/>
          </a:p>
        </p:txBody>
      </p:sp>
    </p:spTree>
    <p:extLst>
      <p:ext uri="{BB962C8B-B14F-4D97-AF65-F5344CB8AC3E}">
        <p14:creationId xmlns:p14="http://schemas.microsoft.com/office/powerpoint/2010/main" val="2453532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36</a:t>
            </a:fld>
            <a:endParaRPr lang="en-GB"/>
          </a:p>
        </p:txBody>
      </p:sp>
    </p:spTree>
    <p:extLst>
      <p:ext uri="{BB962C8B-B14F-4D97-AF65-F5344CB8AC3E}">
        <p14:creationId xmlns:p14="http://schemas.microsoft.com/office/powerpoint/2010/main" val="3341670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37</a:t>
            </a:fld>
            <a:endParaRPr lang="en-GB"/>
          </a:p>
        </p:txBody>
      </p:sp>
    </p:spTree>
    <p:extLst>
      <p:ext uri="{BB962C8B-B14F-4D97-AF65-F5344CB8AC3E}">
        <p14:creationId xmlns:p14="http://schemas.microsoft.com/office/powerpoint/2010/main" val="267345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38</a:t>
            </a:fld>
            <a:endParaRPr lang="en-GB"/>
          </a:p>
        </p:txBody>
      </p:sp>
    </p:spTree>
    <p:extLst>
      <p:ext uri="{BB962C8B-B14F-4D97-AF65-F5344CB8AC3E}">
        <p14:creationId xmlns:p14="http://schemas.microsoft.com/office/powerpoint/2010/main" val="1684313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531A68-24E1-44C5-809B-FA35F6823519}" type="slidenum">
              <a:rPr lang="en-GB" smtClean="0"/>
              <a:t>39</a:t>
            </a:fld>
            <a:endParaRPr lang="en-GB"/>
          </a:p>
        </p:txBody>
      </p:sp>
    </p:spTree>
    <p:extLst>
      <p:ext uri="{BB962C8B-B14F-4D97-AF65-F5344CB8AC3E}">
        <p14:creationId xmlns:p14="http://schemas.microsoft.com/office/powerpoint/2010/main" val="3569618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531A68-24E1-44C5-809B-FA35F6823519}" type="slidenum">
              <a:rPr lang="en-GB" smtClean="0"/>
              <a:t>40</a:t>
            </a:fld>
            <a:endParaRPr lang="en-GB"/>
          </a:p>
        </p:txBody>
      </p:sp>
    </p:spTree>
    <p:extLst>
      <p:ext uri="{BB962C8B-B14F-4D97-AF65-F5344CB8AC3E}">
        <p14:creationId xmlns:p14="http://schemas.microsoft.com/office/powerpoint/2010/main" val="33097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4</a:t>
            </a:fld>
            <a:endParaRPr lang="en-GB"/>
          </a:p>
        </p:txBody>
      </p:sp>
    </p:spTree>
    <p:extLst>
      <p:ext uri="{BB962C8B-B14F-4D97-AF65-F5344CB8AC3E}">
        <p14:creationId xmlns:p14="http://schemas.microsoft.com/office/powerpoint/2010/main" val="1677699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531A68-24E1-44C5-809B-FA35F6823519}" type="slidenum">
              <a:rPr lang="en-GB" smtClean="0"/>
              <a:t>41</a:t>
            </a:fld>
            <a:endParaRPr lang="en-GB"/>
          </a:p>
        </p:txBody>
      </p:sp>
    </p:spTree>
    <p:extLst>
      <p:ext uri="{BB962C8B-B14F-4D97-AF65-F5344CB8AC3E}">
        <p14:creationId xmlns:p14="http://schemas.microsoft.com/office/powerpoint/2010/main" val="135268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531A68-24E1-44C5-809B-FA35F6823519}" type="slidenum">
              <a:rPr lang="en-GB" smtClean="0"/>
              <a:t>42</a:t>
            </a:fld>
            <a:endParaRPr lang="en-GB"/>
          </a:p>
        </p:txBody>
      </p:sp>
    </p:spTree>
    <p:extLst>
      <p:ext uri="{BB962C8B-B14F-4D97-AF65-F5344CB8AC3E}">
        <p14:creationId xmlns:p14="http://schemas.microsoft.com/office/powerpoint/2010/main" val="2981248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531A68-24E1-44C5-809B-FA35F6823519}" type="slidenum">
              <a:rPr lang="en-GB" smtClean="0"/>
              <a:t>44</a:t>
            </a:fld>
            <a:endParaRPr lang="en-GB"/>
          </a:p>
        </p:txBody>
      </p:sp>
    </p:spTree>
    <p:extLst>
      <p:ext uri="{BB962C8B-B14F-4D97-AF65-F5344CB8AC3E}">
        <p14:creationId xmlns:p14="http://schemas.microsoft.com/office/powerpoint/2010/main" val="376480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5</a:t>
            </a:fld>
            <a:endParaRPr lang="en-GB"/>
          </a:p>
        </p:txBody>
      </p:sp>
    </p:spTree>
    <p:extLst>
      <p:ext uri="{BB962C8B-B14F-4D97-AF65-F5344CB8AC3E}">
        <p14:creationId xmlns:p14="http://schemas.microsoft.com/office/powerpoint/2010/main" val="306969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6</a:t>
            </a:fld>
            <a:endParaRPr lang="en-GB"/>
          </a:p>
        </p:txBody>
      </p:sp>
    </p:spTree>
    <p:extLst>
      <p:ext uri="{BB962C8B-B14F-4D97-AF65-F5344CB8AC3E}">
        <p14:creationId xmlns:p14="http://schemas.microsoft.com/office/powerpoint/2010/main" val="131761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531A68-24E1-44C5-809B-FA35F6823519}" type="slidenum">
              <a:rPr lang="en-GB" smtClean="0"/>
              <a:t>7</a:t>
            </a:fld>
            <a:endParaRPr lang="en-GB"/>
          </a:p>
        </p:txBody>
      </p:sp>
    </p:spTree>
    <p:extLst>
      <p:ext uri="{BB962C8B-B14F-4D97-AF65-F5344CB8AC3E}">
        <p14:creationId xmlns:p14="http://schemas.microsoft.com/office/powerpoint/2010/main" val="212214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New arrangements to reflect</a:t>
            </a:r>
            <a:r>
              <a:rPr lang="en-GB" baseline="0" dirty="0"/>
              <a:t> changes:</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Scottish</a:t>
            </a:r>
            <a:r>
              <a:rPr lang="en-GB" baseline="0" dirty="0"/>
              <a:t> Government / SFC introduced Outcome Agreements in 2012 as the means by which we agree funding with colleges. Every year we negotiate with every college what we expect them to deliver for their funding and we monitor how they are doing against a set of national Performance Indicators. Colleges have to produce an annual OA and an annual evaluation of their OA. Colleges also had to separately report annually on quality of learning and teaching. So the </a:t>
            </a:r>
            <a:r>
              <a:rPr lang="en-GB" b="1" baseline="0" dirty="0"/>
              <a:t>integration aim </a:t>
            </a:r>
            <a:r>
              <a:rPr lang="en-GB" b="0" baseline="0" dirty="0"/>
              <a:t>is aiming to simplify, streamline and align planning, improvement and reporting for colleges and enable SFC to receive one report on the performance of the college, </a:t>
            </a:r>
            <a:r>
              <a:rPr lang="en-GB" b="1" baseline="0" dirty="0"/>
              <a:t>signed off by the Board.</a:t>
            </a:r>
          </a:p>
          <a:p>
            <a:pPr marL="171450" indent="-171450">
              <a:buFont typeface="Arial" panose="020B0604020202020204" pitchFamily="34" charset="0"/>
              <a:buChar char="•"/>
            </a:pPr>
            <a:endParaRPr lang="en-GB" b="1" baseline="0" dirty="0"/>
          </a:p>
          <a:p>
            <a:pPr marL="171450" indent="-171450">
              <a:buFont typeface="Arial" panose="020B0604020202020204" pitchFamily="34" charset="0"/>
              <a:buChar char="•"/>
            </a:pPr>
            <a:r>
              <a:rPr lang="en-GB" b="1" baseline="0" dirty="0"/>
              <a:t>2012</a:t>
            </a:r>
            <a:r>
              <a:rPr lang="en-GB" b="0" baseline="0" dirty="0"/>
              <a:t> also saw the creation of </a:t>
            </a:r>
            <a:r>
              <a:rPr lang="en-GB" b="1" baseline="0" dirty="0"/>
              <a:t>regional colleges and regional governance</a:t>
            </a:r>
            <a:r>
              <a:rPr lang="en-GB" b="0" baseline="0" dirty="0"/>
              <a:t>. Recognition that each college is delivering in their regional context and that this needs to be recognised in the way that colleges are resourced and assessed. So a national template approach no longer appropriate.</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1" baseline="0" dirty="0"/>
              <a:t>Ownership </a:t>
            </a:r>
            <a:r>
              <a:rPr lang="en-GB" b="0" baseline="0" dirty="0"/>
              <a:t>Desire to recognise the maturity of the college sector; inspections have found that quality is largely above threshold standards. Agenda is generally about enhancement and improvement- where there are problems, the best way is increasing ownership of problems and working in partnership to support improvement.</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0" baseline="0" dirty="0"/>
              <a:t>However a mature system must be open to external challenge. Outcome Agreements process involves high expectation of stakeholder engagement in planning provision. Under the new arrangements we want colleges to consider how to extend this to validating their assessments of their performance. This must include engaging students as well as employers, local authorities, schools etc.</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7D531A68-24E1-44C5-809B-FA35F6823519}" type="slidenum">
              <a:rPr lang="en-GB" smtClean="0"/>
              <a:t>8</a:t>
            </a:fld>
            <a:endParaRPr lang="en-GB"/>
          </a:p>
        </p:txBody>
      </p:sp>
    </p:spTree>
    <p:extLst>
      <p:ext uri="{BB962C8B-B14F-4D97-AF65-F5344CB8AC3E}">
        <p14:creationId xmlns:p14="http://schemas.microsoft.com/office/powerpoint/2010/main" val="123225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531A68-24E1-44C5-809B-FA35F6823519}" type="slidenum">
              <a:rPr lang="en-GB" smtClean="0"/>
              <a:t>9</a:t>
            </a:fld>
            <a:endParaRPr lang="en-GB"/>
          </a:p>
        </p:txBody>
      </p:sp>
    </p:spTree>
    <p:extLst>
      <p:ext uri="{BB962C8B-B14F-4D97-AF65-F5344CB8AC3E}">
        <p14:creationId xmlns:p14="http://schemas.microsoft.com/office/powerpoint/2010/main" val="2034822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cid:5326877C-9390-451E-BFAA-C2875958CEAE@gateway.2wire.net"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16833"/>
            <a:ext cx="7772400" cy="1683618"/>
          </a:xfrm>
        </p:spPr>
        <p:txBody>
          <a:bodyPr/>
          <a:lstStyle>
            <a:lvl1pPr algn="ctr">
              <a:defRPr b="1"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Facilitator name, date etc.</a:t>
            </a:r>
            <a:endParaRPr lang="en-GB"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l="34294"/>
          <a:stretch/>
        </p:blipFill>
        <p:spPr>
          <a:xfrm>
            <a:off x="0" y="2857"/>
            <a:ext cx="9144000" cy="1049879"/>
          </a:xfrm>
          <a:prstGeom prst="rect">
            <a:avLst/>
          </a:prstGeom>
        </p:spPr>
      </p:pic>
      <p:pic>
        <p:nvPicPr>
          <p:cNvPr id="9" name="Picture 8"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l="26888" t="92971" r="-26888" b="2664"/>
          <a:stretch/>
        </p:blipFill>
        <p:spPr bwMode="auto">
          <a:xfrm>
            <a:off x="2458675" y="6079578"/>
            <a:ext cx="9144000" cy="661790"/>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0940" y="5830982"/>
            <a:ext cx="1936204" cy="838378"/>
          </a:xfrm>
          <a:prstGeom prst="rect">
            <a:avLst/>
          </a:prstGeom>
        </p:spPr>
      </p:pic>
      <p:pic>
        <p:nvPicPr>
          <p:cNvPr id="11" name="Picture 10"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t="92971" r="91250" b="2664"/>
          <a:stretch/>
        </p:blipFill>
        <p:spPr bwMode="auto">
          <a:xfrm>
            <a:off x="-4514" y="6079578"/>
            <a:ext cx="400050" cy="661790"/>
          </a:xfrm>
          <a:prstGeom prst="rect">
            <a:avLst/>
          </a:prstGeom>
          <a:noFill/>
          <a:ln>
            <a:noFill/>
          </a:ln>
          <a:extLst>
            <a:ext uri="{53640926-AAD7-44D8-BBD7-CCE9431645EC}">
              <a14:shadowObscured xmlns:a14="http://schemas.microsoft.com/office/drawing/2010/main"/>
            </a:ext>
          </a:extLst>
        </p:spPr>
      </p:pic>
      <p:sp>
        <p:nvSpPr>
          <p:cNvPr id="5" name="TextBox 4"/>
          <p:cNvSpPr txBox="1"/>
          <p:nvPr userDrawn="1"/>
        </p:nvSpPr>
        <p:spPr>
          <a:xfrm>
            <a:off x="395536" y="6228020"/>
            <a:ext cx="95404" cy="369332"/>
          </a:xfrm>
          <a:prstGeom prst="rect">
            <a:avLst/>
          </a:prstGeom>
          <a:solidFill>
            <a:schemeClr val="bg1"/>
          </a:solidFill>
        </p:spPr>
        <p:txBody>
          <a:bodyPr wrap="square" rtlCol="0">
            <a:spAutoFit/>
          </a:bodyPr>
          <a:lstStyle/>
          <a:p>
            <a:endParaRPr lang="en-GB" dirty="0"/>
          </a:p>
        </p:txBody>
      </p:sp>
      <p:sp>
        <p:nvSpPr>
          <p:cNvPr id="16" name="TextBox 7"/>
          <p:cNvSpPr txBox="1">
            <a:spLocks noChangeArrowheads="1"/>
          </p:cNvSpPr>
          <p:nvPr userDrawn="1"/>
        </p:nvSpPr>
        <p:spPr bwMode="auto">
          <a:xfrm>
            <a:off x="2987824" y="5590024"/>
            <a:ext cx="3527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en-GB" altLang="en-US" sz="2000" b="1" dirty="0" err="1">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endParaRPr lang="en-GB" alt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r>
              <a:rPr lang="en-GB" alt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en-GB" altLang="en-US" sz="2000" b="1" dirty="0" err="1">
                <a:solidFill>
                  <a:srgbClr val="002060"/>
                </a:solidFill>
                <a:latin typeface="Verdana" panose="020B0604030504040204" pitchFamily="34" charset="0"/>
                <a:ea typeface="Verdana" panose="020B0604030504040204" pitchFamily="34" charset="0"/>
                <a:cs typeface="Verdana" panose="020B0604030504040204" pitchFamily="34" charset="0"/>
              </a:rPr>
              <a:t>sparqsHGIOC</a:t>
            </a:r>
            <a:endParaRPr lang="en-GB" alt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descr="P:\Design &amp; Publications\twitter-bird-light-bgs.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rightnessContrast bright="-40000" contrast="60000"/>
                    </a14:imgEffect>
                  </a14:imgLayer>
                </a14:imgProps>
              </a:ext>
              <a:ext uri="{28A0092B-C50C-407E-A947-70E740481C1C}">
                <a14:useLocalDpi xmlns:a14="http://schemas.microsoft.com/office/drawing/2010/main" val="0"/>
              </a:ext>
            </a:extLst>
          </a:blip>
          <a:srcRect/>
          <a:stretch>
            <a:fillRect/>
          </a:stretch>
        </p:blipFill>
        <p:spPr bwMode="auto">
          <a:xfrm>
            <a:off x="2699792" y="5589240"/>
            <a:ext cx="780678" cy="78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3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06/02/2017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a:p>
        </p:txBody>
      </p:sp>
    </p:spTree>
    <p:extLst>
      <p:ext uri="{BB962C8B-B14F-4D97-AF65-F5344CB8AC3E}">
        <p14:creationId xmlns:p14="http://schemas.microsoft.com/office/powerpoint/2010/main" val="336465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06/02/2017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a:p>
        </p:txBody>
      </p:sp>
    </p:spTree>
    <p:extLst>
      <p:ext uri="{BB962C8B-B14F-4D97-AF65-F5344CB8AC3E}">
        <p14:creationId xmlns:p14="http://schemas.microsoft.com/office/powerpoint/2010/main" val="355165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37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9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3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35080" cy="1354162"/>
          </a:xfrm>
        </p:spPr>
        <p:txBody>
          <a:bodyPr>
            <a:normAutofit/>
          </a:bodyPr>
          <a:lstStyle>
            <a:lvl1pPr algn="l">
              <a:defRPr sz="3600" b="0"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Slide Title</a:t>
            </a:r>
            <a:endParaRPr lang="en-GB" dirty="0"/>
          </a:p>
        </p:txBody>
      </p:sp>
      <p:sp>
        <p:nvSpPr>
          <p:cNvPr id="3" name="Content Placeholder 2"/>
          <p:cNvSpPr>
            <a:spLocks noGrp="1"/>
          </p:cNvSpPr>
          <p:nvPr>
            <p:ph idx="1"/>
          </p:nvPr>
        </p:nvSpPr>
        <p:spPr>
          <a:xfrm>
            <a:off x="457200" y="1844824"/>
            <a:ext cx="8229600" cy="4032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1" name="Group 10"/>
          <p:cNvGrpSpPr/>
          <p:nvPr userDrawn="1"/>
        </p:nvGrpSpPr>
        <p:grpSpPr>
          <a:xfrm>
            <a:off x="76562" y="6165304"/>
            <a:ext cx="9121214" cy="692856"/>
            <a:chOff x="483818" y="6344818"/>
            <a:chExt cx="8676604" cy="513342"/>
          </a:xfrm>
        </p:grpSpPr>
        <p:pic>
          <p:nvPicPr>
            <p:cNvPr id="9" name="Picture 8"/>
            <p:cNvPicPr/>
            <p:nvPr userDrawn="1"/>
          </p:nvPicPr>
          <p:blipFill rotWithShape="1">
            <a:blip r:embed="rId2" cstate="print">
              <a:extLst>
                <a:ext uri="{28A0092B-C50C-407E-A947-70E740481C1C}">
                  <a14:useLocalDpi xmlns:a14="http://schemas.microsoft.com/office/drawing/2010/main" val="0"/>
                </a:ext>
              </a:extLst>
            </a:blip>
            <a:srcRect l="19086" t="235" b="235"/>
            <a:stretch/>
          </p:blipFill>
          <p:spPr>
            <a:xfrm>
              <a:off x="4018740" y="6344818"/>
              <a:ext cx="5141682" cy="513342"/>
            </a:xfrm>
            <a:prstGeom prst="rect">
              <a:avLst/>
            </a:prstGeom>
          </p:spPr>
        </p:pic>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19328" t="235" r="16521" b="235"/>
            <a:stretch/>
          </p:blipFill>
          <p:spPr>
            <a:xfrm>
              <a:off x="483818" y="6344818"/>
              <a:ext cx="3591330" cy="513342"/>
            </a:xfrm>
            <a:prstGeom prst="rect">
              <a:avLst/>
            </a:prstGeom>
          </p:spPr>
        </p:pic>
      </p:gr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404664"/>
            <a:ext cx="1792188" cy="776019"/>
          </a:xfrm>
          <a:prstGeom prst="rect">
            <a:avLst/>
          </a:prstGeom>
        </p:spPr>
      </p:pic>
      <p:sp>
        <p:nvSpPr>
          <p:cNvPr id="12" name="TextBox 7"/>
          <p:cNvSpPr txBox="1">
            <a:spLocks noChangeArrowheads="1"/>
          </p:cNvSpPr>
          <p:nvPr userDrawn="1"/>
        </p:nvSpPr>
        <p:spPr bwMode="auto">
          <a:xfrm>
            <a:off x="2987824" y="6177498"/>
            <a:ext cx="3527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en-GB" altLang="en-US" sz="2000" b="1" dirty="0" err="1">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endParaRPr lang="en-GB" alt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r>
              <a:rPr lang="en-GB" alt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en-GB" altLang="en-US" sz="2000" b="1" dirty="0" err="1">
                <a:solidFill>
                  <a:srgbClr val="002060"/>
                </a:solidFill>
                <a:latin typeface="Verdana" panose="020B0604030504040204" pitchFamily="34" charset="0"/>
                <a:ea typeface="Verdana" panose="020B0604030504040204" pitchFamily="34" charset="0"/>
                <a:cs typeface="Verdana" panose="020B0604030504040204" pitchFamily="34" charset="0"/>
              </a:rPr>
              <a:t>sparqsHGIOC</a:t>
            </a:r>
            <a:endParaRPr lang="en-GB" alt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P:\Design &amp; Publications\twitter-bird-light-bgs.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40000" contrast="60000"/>
                    </a14:imgEffect>
                  </a14:imgLayer>
                </a14:imgProps>
              </a:ext>
              <a:ext uri="{28A0092B-C50C-407E-A947-70E740481C1C}">
                <a14:useLocalDpi xmlns:a14="http://schemas.microsoft.com/office/drawing/2010/main" val="0"/>
              </a:ext>
            </a:extLst>
          </a:blip>
          <a:srcRect/>
          <a:stretch>
            <a:fillRect/>
          </a:stretch>
        </p:blipFill>
        <p:spPr bwMode="auto">
          <a:xfrm>
            <a:off x="2699792" y="6176714"/>
            <a:ext cx="780678" cy="78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74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E4E04-FA3B-4CC2-B22B-1F4522E7061B}" type="datetimeFigureOut">
              <a:rPr lang="en-GB" smtClean="0"/>
              <a:t>06/02/2017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a:p>
        </p:txBody>
      </p:sp>
    </p:spTree>
    <p:extLst>
      <p:ext uri="{BB962C8B-B14F-4D97-AF65-F5344CB8AC3E}">
        <p14:creationId xmlns:p14="http://schemas.microsoft.com/office/powerpoint/2010/main" val="349027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5E4E04-FA3B-4CC2-B22B-1F4522E7061B}" type="datetimeFigureOut">
              <a:rPr lang="en-GB" smtClean="0"/>
              <a:t>06/02/2017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a:p>
        </p:txBody>
      </p:sp>
    </p:spTree>
    <p:extLst>
      <p:ext uri="{BB962C8B-B14F-4D97-AF65-F5344CB8AC3E}">
        <p14:creationId xmlns:p14="http://schemas.microsoft.com/office/powerpoint/2010/main" val="42696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5E4E04-FA3B-4CC2-B22B-1F4522E7061B}" type="datetimeFigureOut">
              <a:rPr lang="en-GB" smtClean="0"/>
              <a:t>06/02/2017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3B817E-3006-4DA7-AB2F-F4226486F436}" type="slidenum">
              <a:rPr lang="en-GB" smtClean="0"/>
              <a:t>‹#›</a:t>
            </a:fld>
            <a:endParaRPr lang="en-GB"/>
          </a:p>
        </p:txBody>
      </p:sp>
    </p:spTree>
    <p:extLst>
      <p:ext uri="{BB962C8B-B14F-4D97-AF65-F5344CB8AC3E}">
        <p14:creationId xmlns:p14="http://schemas.microsoft.com/office/powerpoint/2010/main" val="416386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5E4E04-FA3B-4CC2-B22B-1F4522E7061B}" type="datetimeFigureOut">
              <a:rPr lang="en-GB" smtClean="0"/>
              <a:t>06/02/2017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3B817E-3006-4DA7-AB2F-F4226486F436}" type="slidenum">
              <a:rPr lang="en-GB" smtClean="0"/>
              <a:t>‹#›</a:t>
            </a:fld>
            <a:endParaRPr lang="en-GB"/>
          </a:p>
        </p:txBody>
      </p:sp>
    </p:spTree>
    <p:extLst>
      <p:ext uri="{BB962C8B-B14F-4D97-AF65-F5344CB8AC3E}">
        <p14:creationId xmlns:p14="http://schemas.microsoft.com/office/powerpoint/2010/main" val="351759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E4E04-FA3B-4CC2-B22B-1F4522E7061B}" type="datetimeFigureOut">
              <a:rPr lang="en-GB" smtClean="0"/>
              <a:t>06/02/2017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3B817E-3006-4DA7-AB2F-F4226486F436}" type="slidenum">
              <a:rPr lang="en-GB" smtClean="0"/>
              <a:t>‹#›</a:t>
            </a:fld>
            <a:endParaRPr lang="en-GB"/>
          </a:p>
        </p:txBody>
      </p:sp>
    </p:spTree>
    <p:extLst>
      <p:ext uri="{BB962C8B-B14F-4D97-AF65-F5344CB8AC3E}">
        <p14:creationId xmlns:p14="http://schemas.microsoft.com/office/powerpoint/2010/main" val="38902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06/02/2017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a:p>
        </p:txBody>
      </p:sp>
    </p:spTree>
    <p:extLst>
      <p:ext uri="{BB962C8B-B14F-4D97-AF65-F5344CB8AC3E}">
        <p14:creationId xmlns:p14="http://schemas.microsoft.com/office/powerpoint/2010/main" val="371398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06/02/2017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a:p>
        </p:txBody>
      </p:sp>
    </p:spTree>
    <p:extLst>
      <p:ext uri="{BB962C8B-B14F-4D97-AF65-F5344CB8AC3E}">
        <p14:creationId xmlns:p14="http://schemas.microsoft.com/office/powerpoint/2010/main" val="405490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E4E04-FA3B-4CC2-B22B-1F4522E7061B}" type="datetimeFigureOut">
              <a:rPr lang="en-GB" smtClean="0"/>
              <a:t>06/02/2017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17E-3006-4DA7-AB2F-F4226486F436}" type="slidenum">
              <a:rPr lang="en-GB" smtClean="0"/>
              <a:t>‹#›</a:t>
            </a:fld>
            <a:endParaRPr lang="en-GB"/>
          </a:p>
        </p:txBody>
      </p:sp>
    </p:spTree>
    <p:extLst>
      <p:ext uri="{BB962C8B-B14F-4D97-AF65-F5344CB8AC3E}">
        <p14:creationId xmlns:p14="http://schemas.microsoft.com/office/powerpoint/2010/main" val="188859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spcBef>
          <a:spcPct val="0"/>
        </a:spcBef>
        <a:buNone/>
        <a:defRPr sz="36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Hannah.clarke@sparqs.ac.uk"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sparqs.ac.uk/staff.ph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400" dirty="0"/>
              <a:t>How good is our college?</a:t>
            </a:r>
          </a:p>
        </p:txBody>
      </p:sp>
      <p:sp>
        <p:nvSpPr>
          <p:cNvPr id="3" name="Subtitle 2"/>
          <p:cNvSpPr>
            <a:spLocks noGrp="1"/>
          </p:cNvSpPr>
          <p:nvPr>
            <p:ph type="subTitle" idx="1"/>
          </p:nvPr>
        </p:nvSpPr>
        <p:spPr>
          <a:xfrm>
            <a:off x="1371600" y="4437112"/>
            <a:ext cx="6400800" cy="1104528"/>
          </a:xfrm>
        </p:spPr>
        <p:txBody>
          <a:bodyPr>
            <a:normAutofit/>
          </a:bodyPr>
          <a:lstStyle/>
          <a:p>
            <a:r>
              <a:rPr lang="en-GB" sz="2800" dirty="0"/>
              <a:t>Thursday 2</a:t>
            </a:r>
            <a:r>
              <a:rPr lang="en-GB" sz="2800" baseline="30000" dirty="0"/>
              <a:t>nd</a:t>
            </a:r>
            <a:r>
              <a:rPr lang="en-GB" sz="2800" dirty="0"/>
              <a:t> of February 2017</a:t>
            </a:r>
          </a:p>
          <a:p>
            <a:r>
              <a:rPr lang="en-GB" sz="2800" dirty="0"/>
              <a:t>College Development Network </a:t>
            </a:r>
          </a:p>
        </p:txBody>
      </p:sp>
    </p:spTree>
    <p:extLst>
      <p:ext uri="{BB962C8B-B14F-4D97-AF65-F5344CB8AC3E}">
        <p14:creationId xmlns:p14="http://schemas.microsoft.com/office/powerpoint/2010/main" val="203756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features of new arrangements</a:t>
            </a:r>
          </a:p>
        </p:txBody>
      </p:sp>
      <p:sp>
        <p:nvSpPr>
          <p:cNvPr id="3" name="Content Placeholder 2"/>
          <p:cNvSpPr>
            <a:spLocks noGrp="1"/>
          </p:cNvSpPr>
          <p:nvPr>
            <p:ph idx="1"/>
          </p:nvPr>
        </p:nvSpPr>
        <p:spPr>
          <a:xfrm>
            <a:off x="323528" y="1844824"/>
            <a:ext cx="8568952" cy="4248472"/>
          </a:xfrm>
        </p:spPr>
        <p:txBody>
          <a:bodyPr>
            <a:normAutofit/>
          </a:bodyPr>
          <a:lstStyle/>
          <a:p>
            <a:pPr marL="0" indent="0">
              <a:buNone/>
            </a:pPr>
            <a:r>
              <a:rPr lang="en-GB" sz="2400" b="1" dirty="0"/>
              <a:t>Student engagement</a:t>
            </a:r>
          </a:p>
          <a:p>
            <a:r>
              <a:rPr lang="en-GB" sz="2400" dirty="0"/>
              <a:t>SFC expectation that students are involved in Outcome Agreements and quality arrangements;</a:t>
            </a:r>
          </a:p>
          <a:p>
            <a:r>
              <a:rPr lang="en-GB" sz="2400" dirty="0"/>
              <a:t>Minimum – consultation and feedback</a:t>
            </a:r>
          </a:p>
          <a:p>
            <a:r>
              <a:rPr lang="en-GB" sz="2400" dirty="0"/>
              <a:t>Ambition – student contributing to improvements and enhancing the experience of learners</a:t>
            </a:r>
          </a:p>
          <a:p>
            <a:endParaRPr lang="en-GB" sz="2400" dirty="0"/>
          </a:p>
          <a:p>
            <a:r>
              <a:rPr lang="en-GB" sz="2400" dirty="0"/>
              <a:t>AY 2017-18 is a year of development.</a:t>
            </a:r>
          </a:p>
        </p:txBody>
      </p:sp>
    </p:spTree>
    <p:extLst>
      <p:ext uri="{BB962C8B-B14F-4D97-AF65-F5344CB8AC3E}">
        <p14:creationId xmlns:p14="http://schemas.microsoft.com/office/powerpoint/2010/main" val="365605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Features of new arrangements</a:t>
            </a:r>
          </a:p>
        </p:txBody>
      </p:sp>
      <p:sp>
        <p:nvSpPr>
          <p:cNvPr id="3" name="Content Placeholder 2"/>
          <p:cNvSpPr>
            <a:spLocks noGrp="1"/>
          </p:cNvSpPr>
          <p:nvPr>
            <p:ph idx="1"/>
          </p:nvPr>
        </p:nvSpPr>
        <p:spPr/>
        <p:txBody>
          <a:bodyPr>
            <a:normAutofit fontScale="92500" lnSpcReduction="20000"/>
          </a:bodyPr>
          <a:lstStyle/>
          <a:p>
            <a:r>
              <a:rPr lang="en-GB" sz="3500" dirty="0"/>
              <a:t>Integrate with SFC outcome agreement monitoring</a:t>
            </a:r>
          </a:p>
          <a:p>
            <a:r>
              <a:rPr lang="en-GB" sz="3500" dirty="0"/>
              <a:t>Develop regional approaches to the management of quality</a:t>
            </a:r>
          </a:p>
          <a:p>
            <a:r>
              <a:rPr lang="en-GB" sz="3500" dirty="0"/>
              <a:t>Strengthen college ownership of evaluation and planning for improvement</a:t>
            </a:r>
          </a:p>
          <a:p>
            <a:r>
              <a:rPr lang="en-GB" sz="3500" dirty="0"/>
              <a:t>Provide external challenge and validation</a:t>
            </a:r>
          </a:p>
          <a:p>
            <a:endParaRPr lang="en-GB" dirty="0"/>
          </a:p>
        </p:txBody>
      </p:sp>
    </p:spTree>
    <p:extLst>
      <p:ext uri="{BB962C8B-B14F-4D97-AF65-F5344CB8AC3E}">
        <p14:creationId xmlns:p14="http://schemas.microsoft.com/office/powerpoint/2010/main" val="186414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Four principles:</a:t>
            </a:r>
          </a:p>
        </p:txBody>
      </p:sp>
      <p:sp>
        <p:nvSpPr>
          <p:cNvPr id="3" name="Content Placeholder 2"/>
          <p:cNvSpPr>
            <a:spLocks noGrp="1"/>
          </p:cNvSpPr>
          <p:nvPr>
            <p:ph idx="1"/>
          </p:nvPr>
        </p:nvSpPr>
        <p:spPr/>
        <p:txBody>
          <a:bodyPr/>
          <a:lstStyle/>
          <a:p>
            <a:pPr marL="514350" indent="-514350">
              <a:buFont typeface="+mj-lt"/>
              <a:buAutoNum type="arabicPeriod"/>
            </a:pPr>
            <a:r>
              <a:rPr lang="en-GB" dirty="0"/>
              <a:t>Leadership and quality culture;</a:t>
            </a:r>
          </a:p>
          <a:p>
            <a:pPr marL="514350" indent="-514350">
              <a:buFont typeface="+mj-lt"/>
              <a:buAutoNum type="arabicPeriod"/>
            </a:pPr>
            <a:r>
              <a:rPr lang="en-GB" dirty="0"/>
              <a:t>Delivery of learning and services to support learning?;</a:t>
            </a:r>
          </a:p>
          <a:p>
            <a:pPr marL="514350" indent="-514350">
              <a:buFont typeface="+mj-lt"/>
              <a:buAutoNum type="arabicPeriod"/>
            </a:pPr>
            <a:r>
              <a:rPr lang="en-GB" dirty="0"/>
              <a:t>Outcomes and impact;</a:t>
            </a:r>
          </a:p>
          <a:p>
            <a:pPr marL="514350" indent="-514350">
              <a:buFont typeface="+mj-lt"/>
              <a:buAutoNum type="arabicPeriod"/>
            </a:pPr>
            <a:r>
              <a:rPr lang="en-GB" dirty="0"/>
              <a:t>Capacity for improvement.</a:t>
            </a:r>
          </a:p>
        </p:txBody>
      </p:sp>
    </p:spTree>
    <p:extLst>
      <p:ext uri="{BB962C8B-B14F-4D97-AF65-F5344CB8AC3E}">
        <p14:creationId xmlns:p14="http://schemas.microsoft.com/office/powerpoint/2010/main" val="125237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98773" y="620688"/>
            <a:ext cx="7088827" cy="360761"/>
          </a:xfrm>
        </p:spPr>
        <p:txBody>
          <a:bodyPr>
            <a:noAutofit/>
          </a:bodyPr>
          <a:lstStyle/>
          <a:p>
            <a:r>
              <a:rPr lang="en-GB" b="1" dirty="0"/>
              <a:t>Leadership and quality culture</a:t>
            </a:r>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7" name="Rectangle 3"/>
          <p:cNvSpPr txBox="1">
            <a:spLocks noChangeArrowheads="1"/>
          </p:cNvSpPr>
          <p:nvPr/>
        </p:nvSpPr>
        <p:spPr bwMode="auto">
          <a:xfrm>
            <a:off x="198773" y="1628800"/>
            <a:ext cx="8377072" cy="437195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defRPr/>
            </a:pPr>
            <a:r>
              <a:rPr lang="en-GB" altLang="en-US" sz="2800" i="1" kern="0" dirty="0"/>
              <a:t>How good is our leadership and approach to improvement? </a:t>
            </a:r>
          </a:p>
          <a:p>
            <a:pPr>
              <a:buFontTx/>
              <a:buNone/>
              <a:defRPr/>
            </a:pPr>
            <a:endParaRPr lang="en-GB" altLang="en-US" sz="2800" kern="0" dirty="0"/>
          </a:p>
          <a:p>
            <a:pPr lvl="1">
              <a:defRPr/>
            </a:pPr>
            <a:r>
              <a:rPr lang="en-GB" altLang="en-US" sz="2800" kern="0" dirty="0"/>
              <a:t>Governance and leadership of change</a:t>
            </a:r>
          </a:p>
          <a:p>
            <a:pPr lvl="1">
              <a:defRPr/>
            </a:pPr>
            <a:r>
              <a:rPr lang="en-GB" altLang="en-US" sz="2800" kern="0" dirty="0"/>
              <a:t>Leadership of learning and teaching</a:t>
            </a:r>
          </a:p>
          <a:p>
            <a:pPr lvl="1">
              <a:defRPr/>
            </a:pPr>
            <a:r>
              <a:rPr lang="en-GB" altLang="en-US" sz="2800" kern="0" dirty="0"/>
              <a:t>Leadership of services to support learning</a:t>
            </a:r>
          </a:p>
          <a:p>
            <a:pPr lvl="1">
              <a:defRPr/>
            </a:pPr>
            <a:r>
              <a:rPr lang="en-GB" altLang="en-US" sz="2800" kern="0" dirty="0"/>
              <a:t>Evaluation leading to improvement </a:t>
            </a:r>
          </a:p>
          <a:p>
            <a:pPr>
              <a:buFontTx/>
              <a:buNone/>
              <a:defRPr/>
            </a:pPr>
            <a:r>
              <a:rPr lang="en-GB" altLang="en-US" sz="3200" kern="0" dirty="0"/>
              <a:t> </a:t>
            </a:r>
          </a:p>
          <a:p>
            <a:pPr>
              <a:buFontTx/>
              <a:buNone/>
              <a:defRPr/>
            </a:pPr>
            <a:endParaRPr lang="en-GB" altLang="en-US" sz="1500" kern="0" dirty="0"/>
          </a:p>
          <a:p>
            <a:pPr>
              <a:defRPr/>
            </a:pPr>
            <a:endParaRPr lang="en-GB" altLang="en-US" sz="1500" kern="0" dirty="0"/>
          </a:p>
          <a:p>
            <a:pPr>
              <a:defRPr/>
            </a:pPr>
            <a:endParaRPr lang="en-GB" altLang="en-US" sz="1500" kern="0" dirty="0"/>
          </a:p>
        </p:txBody>
      </p:sp>
    </p:spTree>
    <p:extLst>
      <p:ext uri="{BB962C8B-B14F-4D97-AF65-F5344CB8AC3E}">
        <p14:creationId xmlns:p14="http://schemas.microsoft.com/office/powerpoint/2010/main" val="15779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75358" y="548680"/>
            <a:ext cx="6528889" cy="1080120"/>
          </a:xfrm>
        </p:spPr>
        <p:txBody>
          <a:bodyPr>
            <a:noAutofit/>
          </a:bodyPr>
          <a:lstStyle/>
          <a:p>
            <a:r>
              <a:rPr lang="en-GB" b="1" dirty="0"/>
              <a:t>Delivery of learning and services to support learning</a:t>
            </a:r>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Rectangle 3"/>
          <p:cNvSpPr txBox="1">
            <a:spLocks noChangeArrowheads="1"/>
          </p:cNvSpPr>
          <p:nvPr/>
        </p:nvSpPr>
        <p:spPr bwMode="auto">
          <a:xfrm>
            <a:off x="342899" y="2060848"/>
            <a:ext cx="8232945" cy="401506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altLang="en-US" sz="2800" i="1" kern="0" dirty="0"/>
              <a:t>How good is the quality of the provision and services we deliver?</a:t>
            </a:r>
          </a:p>
          <a:p>
            <a:pPr lvl="1"/>
            <a:r>
              <a:rPr lang="en-GB" altLang="en-US" sz="2800" kern="0" dirty="0"/>
              <a:t>Safeguarding and child protection</a:t>
            </a:r>
          </a:p>
          <a:p>
            <a:pPr lvl="1"/>
            <a:r>
              <a:rPr lang="en-GB" altLang="en-US" sz="2800" kern="0" dirty="0"/>
              <a:t>Curriculum</a:t>
            </a:r>
          </a:p>
          <a:p>
            <a:pPr lvl="1"/>
            <a:r>
              <a:rPr lang="en-GB" altLang="en-US" sz="2800" kern="0" dirty="0"/>
              <a:t>Learning, teaching and assessment</a:t>
            </a:r>
          </a:p>
          <a:p>
            <a:pPr lvl="1"/>
            <a:r>
              <a:rPr lang="en-GB" altLang="en-US" sz="2800" kern="0" dirty="0"/>
              <a:t>Services to support learning </a:t>
            </a:r>
          </a:p>
          <a:p>
            <a:pPr lvl="1"/>
            <a:r>
              <a:rPr lang="en-GB" altLang="en-US" sz="2800" kern="0" dirty="0"/>
              <a:t>Transitions</a:t>
            </a:r>
          </a:p>
          <a:p>
            <a:pPr lvl="1"/>
            <a:r>
              <a:rPr lang="en-GB" altLang="en-US" sz="2800" kern="0" dirty="0"/>
              <a:t>Partnerships</a:t>
            </a:r>
          </a:p>
          <a:p>
            <a:endParaRPr lang="en-GB" altLang="en-US" sz="1500" kern="0" dirty="0"/>
          </a:p>
          <a:p>
            <a:endParaRPr lang="en-GB" altLang="en-US" sz="1500" kern="0" dirty="0"/>
          </a:p>
          <a:p>
            <a:endParaRPr lang="en-GB" altLang="en-US" sz="1500" kern="0" dirty="0"/>
          </a:p>
        </p:txBody>
      </p:sp>
    </p:spTree>
    <p:extLst>
      <p:ext uri="{BB962C8B-B14F-4D97-AF65-F5344CB8AC3E}">
        <p14:creationId xmlns:p14="http://schemas.microsoft.com/office/powerpoint/2010/main" val="12900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42901" y="620688"/>
            <a:ext cx="6512876" cy="619840"/>
          </a:xfrm>
        </p:spPr>
        <p:txBody>
          <a:bodyPr>
            <a:noAutofit/>
          </a:bodyPr>
          <a:lstStyle/>
          <a:p>
            <a:r>
              <a:rPr lang="en-GB" b="1" dirty="0"/>
              <a:t>Outcomes and impact</a:t>
            </a:r>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7" name="Rectangle 3"/>
          <p:cNvSpPr txBox="1">
            <a:spLocks noChangeArrowheads="1"/>
          </p:cNvSpPr>
          <p:nvPr/>
        </p:nvSpPr>
        <p:spPr bwMode="auto">
          <a:xfrm>
            <a:off x="342901" y="1700808"/>
            <a:ext cx="8232944" cy="429994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buFontTx/>
              <a:buNone/>
            </a:pPr>
            <a:r>
              <a:rPr lang="en-GB" altLang="en-US" sz="2800" i="1" kern="0" dirty="0"/>
              <a:t>How good are we at ensuring the best possible outcomes for all our learners?</a:t>
            </a:r>
          </a:p>
          <a:p>
            <a:pPr>
              <a:buFontTx/>
              <a:buNone/>
            </a:pPr>
            <a:endParaRPr lang="en-GB" altLang="en-US" sz="2800" i="1" kern="0" dirty="0"/>
          </a:p>
          <a:p>
            <a:pPr lvl="1"/>
            <a:r>
              <a:rPr lang="en-GB" altLang="en-US" sz="2800" kern="0" dirty="0"/>
              <a:t>Wellbeing, equality and inclusion</a:t>
            </a:r>
          </a:p>
          <a:p>
            <a:pPr lvl="1"/>
            <a:r>
              <a:rPr lang="en-GB" altLang="en-US" sz="2800" kern="0" dirty="0"/>
              <a:t>Equity, attainment and achievement for all learners</a:t>
            </a:r>
          </a:p>
        </p:txBody>
      </p:sp>
    </p:spTree>
    <p:extLst>
      <p:ext uri="{BB962C8B-B14F-4D97-AF65-F5344CB8AC3E}">
        <p14:creationId xmlns:p14="http://schemas.microsoft.com/office/powerpoint/2010/main" val="3047111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11783" y="548680"/>
            <a:ext cx="6336704" cy="576064"/>
          </a:xfrm>
        </p:spPr>
        <p:txBody>
          <a:bodyPr>
            <a:noAutofit/>
          </a:bodyPr>
          <a:lstStyle/>
          <a:p>
            <a:r>
              <a:rPr lang="en-GB" sz="4000" b="1" dirty="0"/>
              <a:t>Capacity to improve</a:t>
            </a:r>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Rectangle 3"/>
          <p:cNvSpPr txBox="1">
            <a:spLocks noChangeArrowheads="1"/>
          </p:cNvSpPr>
          <p:nvPr/>
        </p:nvSpPr>
        <p:spPr bwMode="auto">
          <a:xfrm>
            <a:off x="311783" y="1473206"/>
            <a:ext cx="8264062" cy="4164603"/>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defRPr/>
            </a:pPr>
            <a:r>
              <a:rPr lang="en-GB" altLang="en-US" sz="2800" i="1" kern="0" dirty="0"/>
              <a:t>What is our capacity for improvement?</a:t>
            </a:r>
          </a:p>
          <a:p>
            <a:pPr>
              <a:buFontTx/>
              <a:buNone/>
              <a:defRPr/>
            </a:pPr>
            <a:endParaRPr lang="en-GB" altLang="en-US" sz="2800" i="1" kern="0" dirty="0"/>
          </a:p>
          <a:p>
            <a:pPr lvl="1">
              <a:defRPr/>
            </a:pPr>
            <a:r>
              <a:rPr lang="en-GB" altLang="en-US" sz="2800" kern="0" dirty="0"/>
              <a:t>Leadership and quality culture </a:t>
            </a:r>
          </a:p>
          <a:p>
            <a:pPr lvl="1">
              <a:defRPr/>
            </a:pPr>
            <a:r>
              <a:rPr lang="en-GB" altLang="en-US" sz="2800" kern="0" dirty="0"/>
              <a:t>Delivery of learning and services to support learning</a:t>
            </a:r>
          </a:p>
          <a:p>
            <a:pPr lvl="1">
              <a:defRPr/>
            </a:pPr>
            <a:r>
              <a:rPr lang="en-GB" altLang="en-US" sz="2800" kern="0" dirty="0"/>
              <a:t>Outcomes and impact</a:t>
            </a:r>
          </a:p>
          <a:p>
            <a:pPr lvl="1">
              <a:defRPr/>
            </a:pPr>
            <a:r>
              <a:rPr lang="en-GB" altLang="en-US" sz="2800" kern="0" dirty="0"/>
              <a:t>Capacity to improve </a:t>
            </a:r>
          </a:p>
          <a:p>
            <a:pPr>
              <a:defRPr/>
            </a:pPr>
            <a:endParaRPr lang="en-GB" altLang="en-US" sz="1500" kern="0" dirty="0"/>
          </a:p>
          <a:p>
            <a:pPr>
              <a:defRPr/>
            </a:pPr>
            <a:endParaRPr lang="en-GB" altLang="en-US" sz="1500" kern="0" dirty="0"/>
          </a:p>
          <a:p>
            <a:pPr>
              <a:defRPr/>
            </a:pPr>
            <a:endParaRPr lang="en-GB" altLang="en-US" sz="1500" kern="0" dirty="0"/>
          </a:p>
        </p:txBody>
      </p:sp>
    </p:spTree>
    <p:extLst>
      <p:ext uri="{BB962C8B-B14F-4D97-AF65-F5344CB8AC3E}">
        <p14:creationId xmlns:p14="http://schemas.microsoft.com/office/powerpoint/2010/main" val="379141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81326" y="348970"/>
            <a:ext cx="5861025" cy="1072412"/>
          </a:xfrm>
        </p:spPr>
        <p:txBody>
          <a:bodyPr>
            <a:noAutofit/>
          </a:bodyPr>
          <a:lstStyle/>
          <a:p>
            <a:r>
              <a:rPr lang="en-GB" b="1" dirty="0"/>
              <a:t>Key points</a:t>
            </a:r>
          </a:p>
        </p:txBody>
      </p:sp>
      <p:sp>
        <p:nvSpPr>
          <p:cNvPr id="3" name="Content Placeholder 2"/>
          <p:cNvSpPr>
            <a:spLocks noGrp="1"/>
          </p:cNvSpPr>
          <p:nvPr>
            <p:ph idx="1"/>
          </p:nvPr>
        </p:nvSpPr>
        <p:spPr>
          <a:xfrm>
            <a:off x="581326" y="1740347"/>
            <a:ext cx="7981348" cy="4012919"/>
          </a:xfrm>
        </p:spPr>
        <p:txBody>
          <a:bodyPr>
            <a:noAutofit/>
          </a:bodyPr>
          <a:lstStyle/>
          <a:p>
            <a:pPr lvl="1">
              <a:buFont typeface="Arial" panose="020B0604020202020204" pitchFamily="34" charset="0"/>
              <a:buChar char="•"/>
            </a:pPr>
            <a:r>
              <a:rPr lang="en-GB" altLang="en-US" dirty="0"/>
              <a:t>Engagement with external stakeholders</a:t>
            </a:r>
          </a:p>
          <a:p>
            <a:pPr lvl="1">
              <a:buFont typeface="Arial" panose="020B0604020202020204" pitchFamily="34" charset="0"/>
              <a:buChar char="•"/>
            </a:pPr>
            <a:r>
              <a:rPr lang="en-GB" altLang="en-US" dirty="0"/>
              <a:t>Curriculum teams</a:t>
            </a:r>
          </a:p>
          <a:p>
            <a:pPr lvl="1">
              <a:buFont typeface="Arial" panose="020B0604020202020204" pitchFamily="34" charset="0"/>
              <a:buChar char="•"/>
            </a:pPr>
            <a:r>
              <a:rPr lang="en-GB" altLang="en-US" dirty="0"/>
              <a:t>Services to support learning</a:t>
            </a:r>
          </a:p>
          <a:p>
            <a:pPr lvl="1">
              <a:buFont typeface="Arial" panose="020B0604020202020204" pitchFamily="34" charset="0"/>
              <a:buChar char="•"/>
            </a:pPr>
            <a:r>
              <a:rPr lang="en-GB" altLang="en-US" dirty="0"/>
              <a:t>Transitions</a:t>
            </a:r>
          </a:p>
          <a:p>
            <a:pPr lvl="1">
              <a:buFont typeface="Arial" panose="020B0604020202020204" pitchFamily="34" charset="0"/>
              <a:buChar char="•"/>
            </a:pPr>
            <a:r>
              <a:rPr lang="en-GB" altLang="en-US" dirty="0"/>
              <a:t>Engagement with learners</a:t>
            </a:r>
          </a:p>
          <a:p>
            <a:pPr lvl="1">
              <a:buFont typeface="Arial" panose="020B0604020202020204" pitchFamily="34" charset="0"/>
              <a:buChar char="•"/>
            </a:pPr>
            <a:r>
              <a:rPr lang="en-GB" altLang="en-US" dirty="0"/>
              <a:t>Governance</a:t>
            </a:r>
          </a:p>
          <a:p>
            <a:pPr lvl="1">
              <a:buFont typeface="Arial" panose="020B0604020202020204" pitchFamily="34" charset="0"/>
              <a:buChar char="•"/>
            </a:pPr>
            <a:r>
              <a:rPr lang="en-GB" altLang="en-US" dirty="0"/>
              <a:t>Capacity to improve </a:t>
            </a:r>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Tree>
    <p:extLst>
      <p:ext uri="{BB962C8B-B14F-4D97-AF65-F5344CB8AC3E}">
        <p14:creationId xmlns:p14="http://schemas.microsoft.com/office/powerpoint/2010/main" val="249100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114424"/>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27584" y="518778"/>
            <a:ext cx="5939469" cy="576064"/>
          </a:xfrm>
        </p:spPr>
        <p:txBody>
          <a:bodyPr>
            <a:normAutofit fontScale="90000"/>
          </a:bodyPr>
          <a:lstStyle/>
          <a:p>
            <a:r>
              <a:rPr lang="en-GB" sz="4000" b="1" dirty="0"/>
              <a:t>Arrangements</a:t>
            </a:r>
            <a:endParaRPr lang="en-GB" b="1" dirty="0"/>
          </a:p>
        </p:txBody>
      </p:sp>
      <p:sp>
        <p:nvSpPr>
          <p:cNvPr id="3" name="Content Placeholder 2"/>
          <p:cNvSpPr>
            <a:spLocks noGrp="1"/>
          </p:cNvSpPr>
          <p:nvPr>
            <p:ph idx="1"/>
          </p:nvPr>
        </p:nvSpPr>
        <p:spPr>
          <a:xfrm>
            <a:off x="323528" y="1356535"/>
            <a:ext cx="8070821" cy="4569821"/>
          </a:xfrm>
        </p:spPr>
        <p:txBody>
          <a:bodyPr>
            <a:noAutofit/>
          </a:bodyPr>
          <a:lstStyle/>
          <a:p>
            <a:pPr lvl="1">
              <a:buFont typeface="Arial" panose="020B0604020202020204" pitchFamily="34" charset="0"/>
              <a:buChar char="•"/>
              <a:defRPr/>
            </a:pPr>
            <a:r>
              <a:rPr lang="en-GB" altLang="en-US" sz="2700" dirty="0"/>
              <a:t>On-going engagement between college, </a:t>
            </a:r>
            <a:r>
              <a:rPr lang="en-GB" altLang="en-US" sz="2700" dirty="0" err="1"/>
              <a:t>ES</a:t>
            </a:r>
            <a:r>
              <a:rPr lang="en-GB" altLang="en-US" sz="2700" dirty="0"/>
              <a:t> and </a:t>
            </a:r>
            <a:r>
              <a:rPr lang="en-GB" altLang="en-US" sz="2700" dirty="0" err="1"/>
              <a:t>SFC</a:t>
            </a:r>
            <a:endParaRPr lang="en-GB" altLang="en-US" sz="2700" dirty="0"/>
          </a:p>
          <a:p>
            <a:pPr lvl="1">
              <a:buFont typeface="Arial" panose="020B0604020202020204" pitchFamily="34" charset="0"/>
              <a:buChar char="•"/>
              <a:defRPr/>
            </a:pPr>
            <a:r>
              <a:rPr lang="en-GB" altLang="en-US" sz="2700" dirty="0"/>
              <a:t>Tripartite meeting November/December 2016</a:t>
            </a:r>
          </a:p>
          <a:p>
            <a:pPr lvl="1">
              <a:buFont typeface="Arial" panose="020B0604020202020204" pitchFamily="34" charset="0"/>
              <a:buChar char="•"/>
              <a:defRPr/>
            </a:pPr>
            <a:r>
              <a:rPr lang="en-GB" altLang="en-US" sz="2700" dirty="0"/>
              <a:t>Schedule of activities Dec. 2016 – Sept. 2017</a:t>
            </a:r>
          </a:p>
          <a:p>
            <a:pPr lvl="1">
              <a:buFont typeface="Arial" panose="020B0604020202020204" pitchFamily="34" charset="0"/>
              <a:buChar char="•"/>
              <a:defRPr/>
            </a:pPr>
            <a:r>
              <a:rPr lang="en-GB" altLang="en-US" sz="2700" dirty="0"/>
              <a:t>Production of Evaluative Report and Enhancement Plan – October 2017</a:t>
            </a:r>
          </a:p>
          <a:p>
            <a:pPr lvl="1">
              <a:buFont typeface="Arial" panose="020B0604020202020204" pitchFamily="34" charset="0"/>
              <a:buChar char="•"/>
              <a:defRPr/>
            </a:pPr>
            <a:r>
              <a:rPr lang="en-GB" altLang="en-US" sz="2700" dirty="0"/>
              <a:t>Endorsement process October – November 2017 </a:t>
            </a:r>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Tree>
    <p:extLst>
      <p:ext uri="{BB962C8B-B14F-4D97-AF65-F5344CB8AC3E}">
        <p14:creationId xmlns:p14="http://schemas.microsoft.com/office/powerpoint/2010/main" val="2631239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Evaluative Report</a:t>
            </a:r>
          </a:p>
        </p:txBody>
      </p:sp>
      <p:sp>
        <p:nvSpPr>
          <p:cNvPr id="3" name="Content Placeholder 2"/>
          <p:cNvSpPr>
            <a:spLocks noGrp="1"/>
          </p:cNvSpPr>
          <p:nvPr>
            <p:ph idx="1"/>
          </p:nvPr>
        </p:nvSpPr>
        <p:spPr/>
        <p:txBody>
          <a:bodyPr>
            <a:normAutofit fontScale="92500" lnSpcReduction="20000"/>
          </a:bodyPr>
          <a:lstStyle/>
          <a:p>
            <a:r>
              <a:rPr lang="en-GB" dirty="0"/>
              <a:t>How good is/our (for each key principle)?</a:t>
            </a:r>
          </a:p>
          <a:p>
            <a:r>
              <a:rPr lang="en-GB" dirty="0"/>
              <a:t>How do we know?</a:t>
            </a:r>
          </a:p>
          <a:p>
            <a:r>
              <a:rPr lang="en-GB" b="1" dirty="0"/>
              <a:t>How have we gathered and used internal and external stakeholder feedback to inform and substantiate our evaluation?</a:t>
            </a:r>
          </a:p>
          <a:p>
            <a:r>
              <a:rPr lang="en-GB" dirty="0"/>
              <a:t>What is working well?</a:t>
            </a:r>
          </a:p>
          <a:p>
            <a:r>
              <a:rPr lang="en-GB" dirty="0"/>
              <a:t>What needs to work better?</a:t>
            </a:r>
          </a:p>
        </p:txBody>
      </p:sp>
    </p:spTree>
    <p:extLst>
      <p:ext uri="{BB962C8B-B14F-4D97-AF65-F5344CB8AC3E}">
        <p14:creationId xmlns:p14="http://schemas.microsoft.com/office/powerpoint/2010/main" val="334123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7470"/>
            <a:ext cx="7772400" cy="1683618"/>
          </a:xfrm>
        </p:spPr>
        <p:txBody>
          <a:bodyPr/>
          <a:lstStyle/>
          <a:p>
            <a:r>
              <a:rPr lang="en-GB" b="1" dirty="0"/>
              <a:t>Introduction and structure of event</a:t>
            </a:r>
          </a:p>
        </p:txBody>
      </p:sp>
    </p:spTree>
    <p:extLst>
      <p:ext uri="{BB962C8B-B14F-4D97-AF65-F5344CB8AC3E}">
        <p14:creationId xmlns:p14="http://schemas.microsoft.com/office/powerpoint/2010/main" val="3040223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Enhancement Plan</a:t>
            </a:r>
          </a:p>
        </p:txBody>
      </p:sp>
      <p:sp>
        <p:nvSpPr>
          <p:cNvPr id="3" name="Content Placeholder 2"/>
          <p:cNvSpPr>
            <a:spLocks noGrp="1"/>
          </p:cNvSpPr>
          <p:nvPr>
            <p:ph idx="1"/>
          </p:nvPr>
        </p:nvSpPr>
        <p:spPr/>
        <p:txBody>
          <a:bodyPr>
            <a:normAutofit fontScale="85000" lnSpcReduction="10000"/>
          </a:bodyPr>
          <a:lstStyle/>
          <a:p>
            <a:r>
              <a:rPr lang="en-GB" dirty="0"/>
              <a:t>What are our priorities? </a:t>
            </a:r>
          </a:p>
          <a:p>
            <a:r>
              <a:rPr lang="en-GB" dirty="0"/>
              <a:t>What are our areas for development?</a:t>
            </a:r>
          </a:p>
          <a:p>
            <a:r>
              <a:rPr lang="en-GB" dirty="0"/>
              <a:t>What are our main points for action?</a:t>
            </a:r>
          </a:p>
          <a:p>
            <a:r>
              <a:rPr lang="en-GB" dirty="0"/>
              <a:t>What actions will we take to address these main points for action?</a:t>
            </a:r>
          </a:p>
          <a:p>
            <a:r>
              <a:rPr lang="en-GB" dirty="0"/>
              <a:t>What do we aim to achieve and by when?</a:t>
            </a:r>
          </a:p>
          <a:p>
            <a:r>
              <a:rPr lang="en-GB" b="1" dirty="0"/>
              <a:t>How will we engage learners, staff and other stakeholders in developing and implementing enhancement activity?</a:t>
            </a:r>
          </a:p>
        </p:txBody>
      </p:sp>
    </p:spTree>
    <p:extLst>
      <p:ext uri="{BB962C8B-B14F-4D97-AF65-F5344CB8AC3E}">
        <p14:creationId xmlns:p14="http://schemas.microsoft.com/office/powerpoint/2010/main" val="278779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Role </a:t>
            </a:r>
            <a:r>
              <a:rPr lang="en-GB" b="1"/>
              <a:t>of the Student </a:t>
            </a:r>
            <a:r>
              <a:rPr lang="en-GB" b="1" dirty="0"/>
              <a:t>Team Member</a:t>
            </a:r>
          </a:p>
        </p:txBody>
      </p:sp>
      <p:sp>
        <p:nvSpPr>
          <p:cNvPr id="3" name="Content Placeholder 2"/>
          <p:cNvSpPr>
            <a:spLocks noGrp="1"/>
          </p:cNvSpPr>
          <p:nvPr>
            <p:ph idx="1"/>
          </p:nvPr>
        </p:nvSpPr>
        <p:spPr/>
        <p:txBody>
          <a:bodyPr>
            <a:normAutofit lnSpcReduction="10000"/>
          </a:bodyPr>
          <a:lstStyle/>
          <a:p>
            <a:r>
              <a:rPr lang="en-GB" dirty="0"/>
              <a:t>Support the College HMI in carrying out activities to evaluate the experience of learners.</a:t>
            </a:r>
          </a:p>
          <a:p>
            <a:r>
              <a:rPr lang="en-GB" dirty="0"/>
              <a:t>Provide input on the views of learners.</a:t>
            </a:r>
          </a:p>
          <a:p>
            <a:r>
              <a:rPr lang="en-GB" dirty="0"/>
              <a:t>Maintain appropriate records of engagement with colleges and relevant stakeholders.</a:t>
            </a:r>
          </a:p>
        </p:txBody>
      </p:sp>
    </p:spTree>
    <p:extLst>
      <p:ext uri="{BB962C8B-B14F-4D97-AF65-F5344CB8AC3E}">
        <p14:creationId xmlns:p14="http://schemas.microsoft.com/office/powerpoint/2010/main" val="17192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Student engagement in the Framework </a:t>
            </a:r>
          </a:p>
        </p:txBody>
      </p:sp>
      <p:sp>
        <p:nvSpPr>
          <p:cNvPr id="3" name="Content Placeholder 2"/>
          <p:cNvSpPr>
            <a:spLocks noGrp="1"/>
          </p:cNvSpPr>
          <p:nvPr>
            <p:ph idx="1"/>
          </p:nvPr>
        </p:nvSpPr>
        <p:spPr>
          <a:xfrm>
            <a:off x="457200" y="1844824"/>
            <a:ext cx="8229600" cy="4032448"/>
          </a:xfrm>
        </p:spPr>
        <p:txBody>
          <a:bodyPr>
            <a:normAutofit fontScale="70000" lnSpcReduction="20000"/>
          </a:bodyPr>
          <a:lstStyle/>
          <a:p>
            <a:pPr marL="0" indent="0">
              <a:buNone/>
            </a:pPr>
            <a:r>
              <a:rPr lang="en-GB" b="1" dirty="0"/>
              <a:t>Code of Good Governance </a:t>
            </a:r>
          </a:p>
          <a:p>
            <a:pPr marL="0" indent="0">
              <a:buNone/>
            </a:pPr>
            <a:r>
              <a:rPr lang="en-GB" b="1" dirty="0"/>
              <a:t>for Scotland’s Colleges</a:t>
            </a:r>
          </a:p>
          <a:p>
            <a:pPr marL="0" indent="0">
              <a:buNone/>
            </a:pPr>
            <a:endParaRPr lang="en-GB" dirty="0"/>
          </a:p>
          <a:p>
            <a:r>
              <a:rPr lang="en-GB" dirty="0"/>
              <a:t>B.1 The board must have close regard to the voice of its students and the quality of the student experience should be central to all board decisions. </a:t>
            </a:r>
          </a:p>
          <a:p>
            <a:endParaRPr lang="en-GB" dirty="0"/>
          </a:p>
          <a:p>
            <a:r>
              <a:rPr lang="en-GB" dirty="0"/>
              <a:t>B.2 The board must lead by example in relation to openness, by ensuring that there is meaningful on-going engagement and dialogue with students, the students’ association in relation to the quality of the student experience. </a:t>
            </a:r>
          </a:p>
        </p:txBody>
      </p:sp>
      <p:pic>
        <p:nvPicPr>
          <p:cNvPr id="4" name="Picture 3"/>
          <p:cNvPicPr>
            <a:picLocks noChangeAspect="1"/>
          </p:cNvPicPr>
          <p:nvPr/>
        </p:nvPicPr>
        <p:blipFill>
          <a:blip r:embed="rId3"/>
          <a:stretch>
            <a:fillRect/>
          </a:stretch>
        </p:blipFill>
        <p:spPr>
          <a:xfrm>
            <a:off x="7595076" y="1628800"/>
            <a:ext cx="1191521" cy="1129308"/>
          </a:xfrm>
          <a:prstGeom prst="rect">
            <a:avLst/>
          </a:prstGeom>
        </p:spPr>
      </p:pic>
    </p:spTree>
    <p:extLst>
      <p:ext uri="{BB962C8B-B14F-4D97-AF65-F5344CB8AC3E}">
        <p14:creationId xmlns:p14="http://schemas.microsoft.com/office/powerpoint/2010/main" val="183046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258" y="1721792"/>
            <a:ext cx="3468182" cy="3291384"/>
          </a:xfrm>
        </p:spPr>
        <p:txBody>
          <a:bodyPr>
            <a:normAutofit fontScale="90000"/>
          </a:bodyPr>
          <a:lstStyle/>
          <a:p>
            <a:r>
              <a:rPr lang="en-GB" dirty="0"/>
              <a:t>NUS Framework for the Development of Strong and Effective College Students’ Associations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260648"/>
            <a:ext cx="4366609" cy="5602634"/>
          </a:xfrm>
        </p:spPr>
      </p:pic>
    </p:spTree>
    <p:extLst>
      <p:ext uri="{BB962C8B-B14F-4D97-AF65-F5344CB8AC3E}">
        <p14:creationId xmlns:p14="http://schemas.microsoft.com/office/powerpoint/2010/main" val="2760999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a:prstGeom prst="rect">
            <a:avLst/>
          </a:prstGeom>
        </p:spPr>
        <p:txBody>
          <a:bodyPr/>
          <a:lstStyle/>
          <a:p>
            <a:endParaRPr lang="en-GB" dirty="0"/>
          </a:p>
        </p:txBody>
      </p:sp>
      <p:sp>
        <p:nvSpPr>
          <p:cNvPr id="3" name="Subtitle 2"/>
          <p:cNvSpPr>
            <a:spLocks noGrp="1"/>
          </p:cNvSpPr>
          <p:nvPr>
            <p:ph type="subTitle" idx="4294967295"/>
          </p:nvPr>
        </p:nvSpPr>
        <p:spPr>
          <a:xfrm>
            <a:off x="1371600" y="3886200"/>
            <a:ext cx="6400800" cy="1752600"/>
          </a:xfrm>
          <a:prstGeom prst="rect">
            <a:avLst/>
          </a:prstGeom>
        </p:spPr>
        <p:txBody>
          <a:bodyPr/>
          <a:lstStyle/>
          <a:p>
            <a:endParaRPr lang="en-GB"/>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90" t="10000" r="12297" b="5567"/>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13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endParaRPr lang="en-GB"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endParaRPr lang="en-GB"/>
          </a:p>
        </p:txBody>
      </p:sp>
      <p:pic>
        <p:nvPicPr>
          <p:cNvPr id="4" name="Picture 3"/>
          <p:cNvPicPr/>
          <p:nvPr/>
        </p:nvPicPr>
        <p:blipFill rotWithShape="1">
          <a:blip r:embed="rId3"/>
          <a:srcRect l="1469" t="35633" r="53526" b="11061"/>
          <a:stretch/>
        </p:blipFill>
        <p:spPr bwMode="auto">
          <a:xfrm>
            <a:off x="-11817" y="28683"/>
            <a:ext cx="9144000" cy="685670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1594" t="73887" r="1105" b="9109"/>
          <a:stretch/>
        </p:blipFill>
        <p:spPr bwMode="auto">
          <a:xfrm>
            <a:off x="500062" y="5941268"/>
            <a:ext cx="8143875" cy="800100"/>
          </a:xfrm>
          <a:prstGeom prst="rect">
            <a:avLst/>
          </a:prstGeom>
          <a:ln>
            <a:noFill/>
          </a:ln>
          <a:extLst>
            <a:ext uri="{53640926-AAD7-44D8-BBD7-CCE9431645EC}">
              <a14:shadowObscured xmlns:a14="http://schemas.microsoft.com/office/drawing/2010/main"/>
            </a:ext>
          </a:extLst>
        </p:spPr>
      </p:pic>
      <p:sp>
        <p:nvSpPr>
          <p:cNvPr id="10" name="Title 1"/>
          <p:cNvSpPr txBox="1">
            <a:spLocks/>
          </p:cNvSpPr>
          <p:nvPr/>
        </p:nvSpPr>
        <p:spPr>
          <a:xfrm>
            <a:off x="500062" y="188640"/>
            <a:ext cx="8193278" cy="13541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solidFill>
                  <a:schemeClr val="bg1"/>
                </a:solidFill>
              </a:rPr>
              <a:t>A Student Engagement Framework for Scotland</a:t>
            </a:r>
          </a:p>
        </p:txBody>
      </p:sp>
      <p:sp>
        <p:nvSpPr>
          <p:cNvPr id="11" name="Content Placeholder 2"/>
          <p:cNvSpPr txBox="1">
            <a:spLocks/>
          </p:cNvSpPr>
          <p:nvPr/>
        </p:nvSpPr>
        <p:spPr>
          <a:xfrm>
            <a:off x="461048" y="1639341"/>
            <a:ext cx="8229600" cy="47419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700" dirty="0">
                <a:solidFill>
                  <a:schemeClr val="bg1"/>
                </a:solidFill>
              </a:rPr>
              <a:t>There are five key elements:</a:t>
            </a:r>
          </a:p>
          <a:p>
            <a:pPr marL="457200" indent="-457200">
              <a:buFont typeface="+mj-lt"/>
              <a:buAutoNum type="arabicPeriod"/>
            </a:pPr>
            <a:r>
              <a:rPr lang="en-GB" sz="2700" dirty="0">
                <a:solidFill>
                  <a:schemeClr val="bg1"/>
                </a:solidFill>
              </a:rPr>
              <a:t>Students feeling part of a supportive institution.</a:t>
            </a:r>
          </a:p>
          <a:p>
            <a:pPr marL="457200" indent="-457200">
              <a:buFont typeface="+mj-lt"/>
              <a:buAutoNum type="arabicPeriod"/>
            </a:pPr>
            <a:r>
              <a:rPr lang="en-GB" sz="2700" dirty="0">
                <a:solidFill>
                  <a:schemeClr val="bg1"/>
                </a:solidFill>
              </a:rPr>
              <a:t>Students engaging in their own learning.</a:t>
            </a:r>
          </a:p>
          <a:p>
            <a:pPr marL="457200" indent="-457200">
              <a:buFont typeface="+mj-lt"/>
              <a:buAutoNum type="arabicPeriod"/>
            </a:pPr>
            <a:r>
              <a:rPr lang="en-GB" sz="2700" dirty="0">
                <a:solidFill>
                  <a:schemeClr val="bg1"/>
                </a:solidFill>
              </a:rPr>
              <a:t>Students working with their institution in shaping the direction of learning.</a:t>
            </a:r>
          </a:p>
          <a:p>
            <a:pPr marL="457200" indent="-457200">
              <a:buFont typeface="+mj-lt"/>
              <a:buAutoNum type="arabicPeriod"/>
            </a:pPr>
            <a:r>
              <a:rPr lang="en-GB" sz="2700" dirty="0">
                <a:solidFill>
                  <a:schemeClr val="bg1"/>
                </a:solidFill>
              </a:rPr>
              <a:t>Formal mechanisms for quality and governance.</a:t>
            </a:r>
          </a:p>
          <a:p>
            <a:pPr marL="457200" indent="-457200">
              <a:buFont typeface="+mj-lt"/>
              <a:buAutoNum type="arabicPeriod"/>
            </a:pPr>
            <a:r>
              <a:rPr lang="en-GB" sz="2700" dirty="0">
                <a:solidFill>
                  <a:schemeClr val="bg1"/>
                </a:solidFill>
              </a:rPr>
              <a:t>Influencing the student experience at national level.</a:t>
            </a:r>
          </a:p>
          <a:p>
            <a:pPr marL="0" indent="0">
              <a:buNone/>
            </a:pPr>
            <a:endParaRPr lang="en-GB" sz="1100" dirty="0">
              <a:solidFill>
                <a:schemeClr val="bg1"/>
              </a:solidFill>
            </a:endParaRPr>
          </a:p>
          <a:p>
            <a:pPr marL="0" indent="0">
              <a:buFont typeface="Arial" pitchFamily="34" charset="0"/>
              <a:buNone/>
            </a:pPr>
            <a:r>
              <a:rPr lang="en-GB" sz="2200" dirty="0">
                <a:solidFill>
                  <a:schemeClr val="bg1"/>
                </a:solidFill>
              </a:rPr>
              <a:t>The use of the term ‘learning’ throughout the framework can apply to learning, teaching and assessment.</a:t>
            </a:r>
          </a:p>
          <a:p>
            <a:pPr marL="0" indent="0">
              <a:buFont typeface="Arial" pitchFamily="34" charset="0"/>
              <a:buNone/>
            </a:pPr>
            <a:endParaRPr lang="en-GB" dirty="0">
              <a:solidFill>
                <a:schemeClr val="bg1"/>
              </a:solidFill>
            </a:endParaRPr>
          </a:p>
        </p:txBody>
      </p:sp>
    </p:spTree>
    <p:extLst>
      <p:ext uri="{BB962C8B-B14F-4D97-AF65-F5344CB8AC3E}">
        <p14:creationId xmlns:p14="http://schemas.microsoft.com/office/powerpoint/2010/main" val="199963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endParaRPr lang="en-GB"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endParaRPr lang="en-GB"/>
          </a:p>
        </p:txBody>
      </p:sp>
      <p:pic>
        <p:nvPicPr>
          <p:cNvPr id="4" name="Picture 3"/>
          <p:cNvPicPr/>
          <p:nvPr/>
        </p:nvPicPr>
        <p:blipFill rotWithShape="1">
          <a:blip r:embed="rId3"/>
          <a:srcRect l="1469" t="35633" r="53526" b="11061"/>
          <a:stretch/>
        </p:blipFill>
        <p:spPr bwMode="auto">
          <a:xfrm>
            <a:off x="-11817" y="28683"/>
            <a:ext cx="9144000" cy="685670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1594" t="73887" r="1105" b="9109"/>
          <a:stretch/>
        </p:blipFill>
        <p:spPr bwMode="auto">
          <a:xfrm>
            <a:off x="500062" y="5941268"/>
            <a:ext cx="8143875" cy="800100"/>
          </a:xfrm>
          <a:prstGeom prst="rect">
            <a:avLst/>
          </a:prstGeom>
          <a:ln>
            <a:noFill/>
          </a:ln>
          <a:extLst>
            <a:ext uri="{53640926-AAD7-44D8-BBD7-CCE9431645EC}">
              <a14:shadowObscured xmlns:a14="http://schemas.microsoft.com/office/drawing/2010/main"/>
            </a:ext>
          </a:extLst>
        </p:spPr>
      </p:pic>
      <p:sp>
        <p:nvSpPr>
          <p:cNvPr id="10" name="Title 1"/>
          <p:cNvSpPr txBox="1">
            <a:spLocks/>
          </p:cNvSpPr>
          <p:nvPr/>
        </p:nvSpPr>
        <p:spPr>
          <a:xfrm>
            <a:off x="500062" y="188640"/>
            <a:ext cx="8193278" cy="13541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solidFill>
                  <a:schemeClr val="bg1"/>
                </a:solidFill>
              </a:rPr>
              <a:t>A Student Engagement Framework for Scotland</a:t>
            </a:r>
          </a:p>
        </p:txBody>
      </p:sp>
      <p:sp>
        <p:nvSpPr>
          <p:cNvPr id="11" name="Content Placeholder 2"/>
          <p:cNvSpPr txBox="1">
            <a:spLocks/>
          </p:cNvSpPr>
          <p:nvPr/>
        </p:nvSpPr>
        <p:spPr>
          <a:xfrm>
            <a:off x="461048" y="1639341"/>
            <a:ext cx="8229600" cy="47419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700" dirty="0">
                <a:solidFill>
                  <a:schemeClr val="bg1"/>
                </a:solidFill>
              </a:rPr>
              <a:t>There are six features of effective student engagement:</a:t>
            </a:r>
          </a:p>
          <a:p>
            <a:pPr marL="457200" indent="-457200">
              <a:buFont typeface="+mj-lt"/>
              <a:buAutoNum type="arabicPeriod"/>
            </a:pPr>
            <a:r>
              <a:rPr lang="en-GB" sz="2700" dirty="0">
                <a:solidFill>
                  <a:schemeClr val="bg1"/>
                </a:solidFill>
              </a:rPr>
              <a:t>A culture of engagement.</a:t>
            </a:r>
          </a:p>
          <a:p>
            <a:pPr marL="457200" indent="-457200">
              <a:buFont typeface="+mj-lt"/>
              <a:buAutoNum type="arabicPeriod"/>
            </a:pPr>
            <a:r>
              <a:rPr lang="en-GB" sz="2700" dirty="0">
                <a:solidFill>
                  <a:schemeClr val="bg1"/>
                </a:solidFill>
              </a:rPr>
              <a:t>Students as partners.</a:t>
            </a:r>
          </a:p>
          <a:p>
            <a:pPr marL="457200" indent="-457200">
              <a:buFont typeface="+mj-lt"/>
              <a:buAutoNum type="arabicPeriod"/>
            </a:pPr>
            <a:r>
              <a:rPr lang="en-GB" sz="2700" dirty="0">
                <a:solidFill>
                  <a:schemeClr val="bg1"/>
                </a:solidFill>
              </a:rPr>
              <a:t>Responding to diversity.</a:t>
            </a:r>
          </a:p>
          <a:p>
            <a:pPr marL="457200" indent="-457200">
              <a:buFont typeface="+mj-lt"/>
              <a:buAutoNum type="arabicPeriod"/>
            </a:pPr>
            <a:r>
              <a:rPr lang="en-GB" sz="2700" dirty="0">
                <a:solidFill>
                  <a:schemeClr val="bg1"/>
                </a:solidFill>
              </a:rPr>
              <a:t>Valuing the student contribution.</a:t>
            </a:r>
          </a:p>
          <a:p>
            <a:pPr marL="457200" indent="-457200">
              <a:buFont typeface="+mj-lt"/>
              <a:buAutoNum type="arabicPeriod"/>
            </a:pPr>
            <a:r>
              <a:rPr lang="en-GB" sz="2700" dirty="0">
                <a:solidFill>
                  <a:schemeClr val="bg1"/>
                </a:solidFill>
              </a:rPr>
              <a:t>Focus on enhancement and change.</a:t>
            </a:r>
          </a:p>
          <a:p>
            <a:pPr marL="457200" indent="-457200">
              <a:buFont typeface="+mj-lt"/>
              <a:buAutoNum type="arabicPeriod"/>
            </a:pPr>
            <a:r>
              <a:rPr lang="en-GB" sz="2700" dirty="0">
                <a:solidFill>
                  <a:schemeClr val="bg1"/>
                </a:solidFill>
              </a:rPr>
              <a:t>Appropriate resources and support. </a:t>
            </a:r>
          </a:p>
          <a:p>
            <a:pPr marL="457200" indent="-457200">
              <a:buFont typeface="+mj-lt"/>
              <a:buAutoNum type="arabicPeriod"/>
            </a:pPr>
            <a:endParaRPr lang="en-GB" sz="2700" dirty="0">
              <a:solidFill>
                <a:schemeClr val="bg1"/>
              </a:solidFill>
            </a:endParaRPr>
          </a:p>
        </p:txBody>
      </p:sp>
    </p:spTree>
    <p:extLst>
      <p:ext uri="{BB962C8B-B14F-4D97-AF65-F5344CB8AC3E}">
        <p14:creationId xmlns:p14="http://schemas.microsoft.com/office/powerpoint/2010/main" val="153385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74638"/>
            <a:ext cx="9144000" cy="5323221"/>
          </a:xfrm>
        </p:spPr>
      </p:pic>
    </p:spTree>
    <p:extLst>
      <p:ext uri="{BB962C8B-B14F-4D97-AF65-F5344CB8AC3E}">
        <p14:creationId xmlns:p14="http://schemas.microsoft.com/office/powerpoint/2010/main" val="4170283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Student engagement in college self-evaluation </a:t>
            </a:r>
          </a:p>
        </p:txBody>
      </p:sp>
      <p:sp>
        <p:nvSpPr>
          <p:cNvPr id="3" name="Content Placeholder 2"/>
          <p:cNvSpPr>
            <a:spLocks noGrp="1"/>
          </p:cNvSpPr>
          <p:nvPr>
            <p:ph idx="1"/>
          </p:nvPr>
        </p:nvSpPr>
        <p:spPr/>
        <p:txBody>
          <a:bodyPr>
            <a:normAutofit/>
          </a:bodyPr>
          <a:lstStyle/>
          <a:p>
            <a:pPr marL="0" indent="0">
              <a:buNone/>
            </a:pPr>
            <a:r>
              <a:rPr lang="en-GB" sz="2400" b="1" dirty="0"/>
              <a:t>From feedback to partnership</a:t>
            </a:r>
          </a:p>
        </p:txBody>
      </p:sp>
      <p:sp>
        <p:nvSpPr>
          <p:cNvPr id="4" name="Rectangle 3"/>
          <p:cNvSpPr>
            <a:spLocks noChangeArrowheads="1"/>
          </p:cNvSpPr>
          <p:nvPr/>
        </p:nvSpPr>
        <p:spPr bwMode="auto">
          <a:xfrm>
            <a:off x="1259632" y="4806641"/>
            <a:ext cx="1428750" cy="114300"/>
          </a:xfrm>
          <a:prstGeom prst="rect">
            <a:avLst/>
          </a:prstGeom>
          <a:solidFill>
            <a:srgbClr val="00CC00"/>
          </a:solidFill>
          <a:ln w="9525">
            <a:solidFill>
              <a:srgbClr val="00CC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grpSp>
        <p:nvGrpSpPr>
          <p:cNvPr id="5" name="Group 4"/>
          <p:cNvGrpSpPr>
            <a:grpSpLocks/>
          </p:cNvGrpSpPr>
          <p:nvPr/>
        </p:nvGrpSpPr>
        <p:grpSpPr bwMode="auto">
          <a:xfrm>
            <a:off x="2688382" y="4235141"/>
            <a:ext cx="1428750" cy="685800"/>
            <a:chOff x="1632" y="2352"/>
            <a:chExt cx="1200" cy="576"/>
          </a:xfrm>
        </p:grpSpPr>
        <p:sp>
          <p:nvSpPr>
            <p:cNvPr id="6" name="Rectangle 5"/>
            <p:cNvSpPr>
              <a:spLocks noChangeArrowheads="1"/>
            </p:cNvSpPr>
            <p:nvPr/>
          </p:nvSpPr>
          <p:spPr bwMode="auto">
            <a:xfrm>
              <a:off x="1632" y="2352"/>
              <a:ext cx="1200" cy="96"/>
            </a:xfrm>
            <a:prstGeom prst="rect">
              <a:avLst/>
            </a:prstGeom>
            <a:solidFill>
              <a:srgbClr val="FF6600"/>
            </a:solidFill>
            <a:ln w="9525">
              <a:solidFill>
                <a:srgbClr val="FF66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sp>
          <p:nvSpPr>
            <p:cNvPr id="7" name="Rectangle 6"/>
            <p:cNvSpPr>
              <a:spLocks noChangeArrowheads="1"/>
            </p:cNvSpPr>
            <p:nvPr/>
          </p:nvSpPr>
          <p:spPr bwMode="auto">
            <a:xfrm>
              <a:off x="1632" y="2352"/>
              <a:ext cx="96" cy="576"/>
            </a:xfrm>
            <a:prstGeom prst="rect">
              <a:avLst/>
            </a:prstGeom>
            <a:solidFill>
              <a:srgbClr val="FF6600"/>
            </a:solidFill>
            <a:ln w="9525">
              <a:solidFill>
                <a:srgbClr val="FF66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grpSp>
      <p:grpSp>
        <p:nvGrpSpPr>
          <p:cNvPr id="8" name="Group 7"/>
          <p:cNvGrpSpPr>
            <a:grpSpLocks/>
          </p:cNvGrpSpPr>
          <p:nvPr/>
        </p:nvGrpSpPr>
        <p:grpSpPr bwMode="auto">
          <a:xfrm>
            <a:off x="4117132" y="3663641"/>
            <a:ext cx="1428750" cy="685800"/>
            <a:chOff x="2832" y="1872"/>
            <a:chExt cx="1200" cy="576"/>
          </a:xfrm>
        </p:grpSpPr>
        <p:sp>
          <p:nvSpPr>
            <p:cNvPr id="9" name="Rectangle 8"/>
            <p:cNvSpPr>
              <a:spLocks noChangeArrowheads="1"/>
            </p:cNvSpPr>
            <p:nvPr/>
          </p:nvSpPr>
          <p:spPr bwMode="auto">
            <a:xfrm>
              <a:off x="2832" y="1872"/>
              <a:ext cx="1200" cy="96"/>
            </a:xfrm>
            <a:prstGeom prst="rect">
              <a:avLst/>
            </a:prstGeom>
            <a:solidFill>
              <a:srgbClr val="660066"/>
            </a:solidFill>
            <a:ln w="9525">
              <a:solidFill>
                <a:srgbClr val="660066"/>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sp>
          <p:nvSpPr>
            <p:cNvPr id="10" name="Rectangle 9"/>
            <p:cNvSpPr>
              <a:spLocks noChangeArrowheads="1"/>
            </p:cNvSpPr>
            <p:nvPr/>
          </p:nvSpPr>
          <p:spPr bwMode="auto">
            <a:xfrm>
              <a:off x="2832" y="1872"/>
              <a:ext cx="96" cy="576"/>
            </a:xfrm>
            <a:prstGeom prst="rect">
              <a:avLst/>
            </a:prstGeom>
            <a:solidFill>
              <a:srgbClr val="660066"/>
            </a:solidFill>
            <a:ln w="9525">
              <a:solidFill>
                <a:srgbClr val="660066"/>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grpSp>
      <p:grpSp>
        <p:nvGrpSpPr>
          <p:cNvPr id="11" name="Group 10"/>
          <p:cNvGrpSpPr>
            <a:grpSpLocks/>
          </p:cNvGrpSpPr>
          <p:nvPr/>
        </p:nvGrpSpPr>
        <p:grpSpPr bwMode="auto">
          <a:xfrm>
            <a:off x="5545882" y="3092141"/>
            <a:ext cx="1428750" cy="685800"/>
            <a:chOff x="4032" y="1392"/>
            <a:chExt cx="1200" cy="576"/>
          </a:xfrm>
        </p:grpSpPr>
        <p:sp>
          <p:nvSpPr>
            <p:cNvPr id="12" name="Rectangle 11"/>
            <p:cNvSpPr>
              <a:spLocks noChangeArrowheads="1"/>
            </p:cNvSpPr>
            <p:nvPr/>
          </p:nvSpPr>
          <p:spPr bwMode="auto">
            <a:xfrm>
              <a:off x="4032" y="1392"/>
              <a:ext cx="1200" cy="96"/>
            </a:xfrm>
            <a:prstGeom prst="rect">
              <a:avLst/>
            </a:prstGeom>
            <a:solidFill>
              <a:srgbClr val="006600"/>
            </a:solidFill>
            <a:ln w="9525">
              <a:solidFill>
                <a:srgbClr val="0066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sp>
          <p:nvSpPr>
            <p:cNvPr id="13" name="Rectangle 12"/>
            <p:cNvSpPr>
              <a:spLocks noChangeArrowheads="1"/>
            </p:cNvSpPr>
            <p:nvPr/>
          </p:nvSpPr>
          <p:spPr bwMode="auto">
            <a:xfrm>
              <a:off x="4032" y="1392"/>
              <a:ext cx="96" cy="576"/>
            </a:xfrm>
            <a:prstGeom prst="rect">
              <a:avLst/>
            </a:prstGeom>
            <a:solidFill>
              <a:srgbClr val="006600"/>
            </a:solidFill>
            <a:ln w="9525">
              <a:solidFill>
                <a:srgbClr val="0066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grpSp>
      <p:sp>
        <p:nvSpPr>
          <p:cNvPr id="14" name="Text Box 13"/>
          <p:cNvSpPr txBox="1">
            <a:spLocks noChangeArrowheads="1"/>
          </p:cNvSpPr>
          <p:nvPr/>
        </p:nvSpPr>
        <p:spPr bwMode="auto">
          <a:xfrm>
            <a:off x="3031283" y="3789040"/>
            <a:ext cx="822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b="1" dirty="0">
                <a:solidFill>
                  <a:srgbClr val="FF6600"/>
                </a:solidFill>
                <a:latin typeface="Gill Sans MT" pitchFamily="34" charset="0"/>
                <a:ea typeface="Arial Unicode MS" pitchFamily="34" charset="-128"/>
                <a:cs typeface="Arial Unicode MS" pitchFamily="34" charset="-128"/>
              </a:rPr>
              <a:t>actor</a:t>
            </a:r>
          </a:p>
        </p:txBody>
      </p:sp>
      <p:sp>
        <p:nvSpPr>
          <p:cNvPr id="15" name="Text Box 14"/>
          <p:cNvSpPr txBox="1">
            <a:spLocks noChangeArrowheads="1"/>
          </p:cNvSpPr>
          <p:nvPr/>
        </p:nvSpPr>
        <p:spPr bwMode="auto">
          <a:xfrm>
            <a:off x="4422603" y="3212976"/>
            <a:ext cx="898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dirty="0">
                <a:solidFill>
                  <a:srgbClr val="660066"/>
                </a:solidFill>
                <a:latin typeface="Gill Sans MT" pitchFamily="34" charset="0"/>
                <a:ea typeface="Arial Unicode MS" pitchFamily="34" charset="-128"/>
                <a:cs typeface="Arial Unicode MS" pitchFamily="34" charset="-128"/>
              </a:rPr>
              <a:t>expert</a:t>
            </a:r>
          </a:p>
        </p:txBody>
      </p:sp>
      <p:sp>
        <p:nvSpPr>
          <p:cNvPr id="16" name="Text Box 15"/>
          <p:cNvSpPr txBox="1">
            <a:spLocks noChangeArrowheads="1"/>
          </p:cNvSpPr>
          <p:nvPr/>
        </p:nvSpPr>
        <p:spPr bwMode="auto">
          <a:xfrm>
            <a:off x="5782243" y="2636912"/>
            <a:ext cx="10084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a:solidFill>
                  <a:srgbClr val="006600"/>
                </a:solidFill>
                <a:latin typeface="Gill Sans MT" pitchFamily="34" charset="0"/>
                <a:ea typeface="Arial Unicode MS" pitchFamily="34" charset="-128"/>
                <a:cs typeface="Arial Unicode MS" pitchFamily="34" charset="-128"/>
              </a:rPr>
              <a:t>partner</a:t>
            </a:r>
          </a:p>
        </p:txBody>
      </p:sp>
      <p:sp>
        <p:nvSpPr>
          <p:cNvPr id="17" name="Text Box 16"/>
          <p:cNvSpPr txBox="1">
            <a:spLocks noChangeArrowheads="1"/>
          </p:cNvSpPr>
          <p:nvPr/>
        </p:nvSpPr>
        <p:spPr bwMode="auto">
          <a:xfrm>
            <a:off x="1146597" y="4105572"/>
            <a:ext cx="1481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b="1" dirty="0">
                <a:solidFill>
                  <a:srgbClr val="00CC00"/>
                </a:solidFill>
                <a:latin typeface="Gill Sans MT" pitchFamily="34" charset="0"/>
                <a:ea typeface="Arial Unicode MS" pitchFamily="34" charset="-128"/>
                <a:cs typeface="Arial Unicode MS" pitchFamily="34" charset="-128"/>
              </a:rPr>
              <a:t>information provider</a:t>
            </a:r>
          </a:p>
        </p:txBody>
      </p:sp>
      <p:sp>
        <p:nvSpPr>
          <p:cNvPr id="18" name="Rectangle 17"/>
          <p:cNvSpPr>
            <a:spLocks noChangeArrowheads="1"/>
          </p:cNvSpPr>
          <p:nvPr/>
        </p:nvSpPr>
        <p:spPr bwMode="auto">
          <a:xfrm>
            <a:off x="1256184" y="4941168"/>
            <a:ext cx="1515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dirty="0">
                <a:solidFill>
                  <a:srgbClr val="00CC00"/>
                </a:solidFill>
                <a:latin typeface="Gill Sans MT" pitchFamily="34" charset="0"/>
                <a:ea typeface="Arial Unicode MS" pitchFamily="34" charset="-128"/>
                <a:cs typeface="Arial Unicode MS" pitchFamily="34" charset="-128"/>
              </a:rPr>
              <a:t>a completer of surveys</a:t>
            </a:r>
          </a:p>
        </p:txBody>
      </p:sp>
      <p:sp>
        <p:nvSpPr>
          <p:cNvPr id="19" name="Rectangle 18"/>
          <p:cNvSpPr>
            <a:spLocks noChangeArrowheads="1"/>
          </p:cNvSpPr>
          <p:nvPr/>
        </p:nvSpPr>
        <p:spPr bwMode="auto">
          <a:xfrm>
            <a:off x="2802683" y="4463742"/>
            <a:ext cx="12882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dirty="0">
                <a:solidFill>
                  <a:srgbClr val="FF6600"/>
                </a:solidFill>
                <a:latin typeface="Gill Sans MT" pitchFamily="34" charset="0"/>
                <a:ea typeface="Arial Unicode MS" pitchFamily="34" charset="-128"/>
                <a:cs typeface="Arial Unicode MS" pitchFamily="34" charset="-128"/>
              </a:rPr>
              <a:t>collector &amp; analyst of feedback</a:t>
            </a:r>
          </a:p>
        </p:txBody>
      </p:sp>
      <p:sp>
        <p:nvSpPr>
          <p:cNvPr id="20" name="Rectangle 19"/>
          <p:cNvSpPr>
            <a:spLocks noChangeArrowheads="1"/>
          </p:cNvSpPr>
          <p:nvPr/>
        </p:nvSpPr>
        <p:spPr bwMode="auto">
          <a:xfrm>
            <a:off x="4231432" y="3892242"/>
            <a:ext cx="137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dirty="0">
                <a:solidFill>
                  <a:srgbClr val="660066"/>
                </a:solidFill>
                <a:latin typeface="Gill Sans MT" pitchFamily="34" charset="0"/>
                <a:ea typeface="Arial Unicode MS" pitchFamily="34" charset="-128"/>
                <a:cs typeface="Arial Unicode MS" pitchFamily="34" charset="-128"/>
              </a:rPr>
              <a:t>recognised as experts in learning</a:t>
            </a:r>
          </a:p>
        </p:txBody>
      </p:sp>
      <p:sp>
        <p:nvSpPr>
          <p:cNvPr id="21" name="Rectangle 20"/>
          <p:cNvSpPr>
            <a:spLocks noChangeArrowheads="1"/>
          </p:cNvSpPr>
          <p:nvPr/>
        </p:nvSpPr>
        <p:spPr bwMode="auto">
          <a:xfrm>
            <a:off x="5660182" y="3320742"/>
            <a:ext cx="14320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dirty="0">
                <a:solidFill>
                  <a:srgbClr val="006600"/>
                </a:solidFill>
                <a:latin typeface="Gill Sans MT" pitchFamily="34" charset="0"/>
                <a:ea typeface="Arial Unicode MS" pitchFamily="34" charset="-128"/>
                <a:cs typeface="Arial Unicode MS" pitchFamily="34" charset="-128"/>
              </a:rPr>
              <a:t>authentic &amp; constructive dialogue</a:t>
            </a:r>
          </a:p>
        </p:txBody>
      </p:sp>
    </p:spTree>
    <p:extLst>
      <p:ext uri="{BB962C8B-B14F-4D97-AF65-F5344CB8AC3E}">
        <p14:creationId xmlns:p14="http://schemas.microsoft.com/office/powerpoint/2010/main" val="2231051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Questions?</a:t>
            </a:r>
          </a:p>
        </p:txBody>
      </p:sp>
      <p:sp>
        <p:nvSpPr>
          <p:cNvPr id="3" name="Content Placeholder 2"/>
          <p:cNvSpPr>
            <a:spLocks noGrp="1"/>
          </p:cNvSpPr>
          <p:nvPr>
            <p:ph idx="1"/>
          </p:nvPr>
        </p:nvSpPr>
        <p:spPr>
          <a:xfrm>
            <a:off x="323528" y="1628800"/>
            <a:ext cx="8363272" cy="4248472"/>
          </a:xfrm>
        </p:spPr>
        <p:txBody>
          <a:bodyPr>
            <a:normAutofit lnSpcReduction="10000"/>
          </a:bodyPr>
          <a:lstStyle/>
          <a:p>
            <a:pPr marL="0" indent="0">
              <a:buNone/>
            </a:pPr>
            <a:r>
              <a:rPr lang="en-GB" dirty="0"/>
              <a:t>Have a look at the handouts.</a:t>
            </a:r>
          </a:p>
          <a:p>
            <a:pPr marL="0" indent="0">
              <a:buNone/>
            </a:pPr>
            <a:endParaRPr lang="en-GB" dirty="0"/>
          </a:p>
          <a:p>
            <a:r>
              <a:rPr lang="en-GB" dirty="0"/>
              <a:t>What do you think of the new arrangements?</a:t>
            </a:r>
          </a:p>
          <a:p>
            <a:r>
              <a:rPr lang="en-GB" dirty="0"/>
              <a:t>What is the students’ association’s role in this?</a:t>
            </a:r>
          </a:p>
          <a:p>
            <a:r>
              <a:rPr lang="en-GB" dirty="0"/>
              <a:t>What are the challenges?</a:t>
            </a:r>
          </a:p>
          <a:p>
            <a:r>
              <a:rPr lang="en-GB" dirty="0"/>
              <a:t>What are the opportunities?</a:t>
            </a:r>
          </a:p>
          <a:p>
            <a:pPr marL="0" indent="0">
              <a:buNone/>
            </a:pPr>
            <a:endParaRPr lang="en-GB" dirty="0"/>
          </a:p>
          <a:p>
            <a:pPr marL="0" indent="0" algn="ctr">
              <a:buNone/>
            </a:pPr>
            <a:endParaRPr lang="en-GB" dirty="0"/>
          </a:p>
        </p:txBody>
      </p:sp>
    </p:spTree>
    <p:extLst>
      <p:ext uri="{BB962C8B-B14F-4D97-AF65-F5344CB8AC3E}">
        <p14:creationId xmlns:p14="http://schemas.microsoft.com/office/powerpoint/2010/main" val="191878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Aims of the event</a:t>
            </a:r>
          </a:p>
        </p:txBody>
      </p:sp>
      <p:sp>
        <p:nvSpPr>
          <p:cNvPr id="3" name="Content Placeholder 2"/>
          <p:cNvSpPr>
            <a:spLocks noGrp="1"/>
          </p:cNvSpPr>
          <p:nvPr>
            <p:ph idx="1"/>
          </p:nvPr>
        </p:nvSpPr>
        <p:spPr>
          <a:xfrm>
            <a:off x="457200" y="1628800"/>
            <a:ext cx="8363272" cy="4464496"/>
          </a:xfrm>
        </p:spPr>
        <p:txBody>
          <a:bodyPr>
            <a:normAutofit fontScale="85000" lnSpcReduction="20000"/>
          </a:bodyPr>
          <a:lstStyle/>
          <a:p>
            <a:pPr marL="0" indent="0">
              <a:buNone/>
            </a:pPr>
            <a:endParaRPr lang="en-GB" dirty="0"/>
          </a:p>
          <a:p>
            <a:r>
              <a:rPr lang="en-GB" dirty="0"/>
              <a:t>to introduce you to the </a:t>
            </a:r>
            <a:r>
              <a:rPr lang="en-GB" i="1" dirty="0"/>
              <a:t>How good is our college? </a:t>
            </a:r>
            <a:r>
              <a:rPr lang="en-GB" dirty="0"/>
              <a:t>framework and the new review process;</a:t>
            </a:r>
          </a:p>
          <a:p>
            <a:r>
              <a:rPr lang="en-GB" dirty="0"/>
              <a:t>to explain your role in the new quality process;</a:t>
            </a:r>
          </a:p>
          <a:p>
            <a:r>
              <a:rPr lang="en-GB" dirty="0"/>
              <a:t>to explore how to approach answering the </a:t>
            </a:r>
            <a:r>
              <a:rPr lang="en-GB" i="1" dirty="0"/>
              <a:t>HGIOC</a:t>
            </a:r>
            <a:r>
              <a:rPr lang="en-GB" dirty="0"/>
              <a:t> challenge questions relating to student engagement;</a:t>
            </a:r>
          </a:p>
          <a:p>
            <a:r>
              <a:rPr lang="en-GB" dirty="0"/>
              <a:t>to explore how to gather student views to input into the review process.</a:t>
            </a:r>
          </a:p>
          <a:p>
            <a:endParaRPr lang="en-GB" dirty="0"/>
          </a:p>
        </p:txBody>
      </p:sp>
    </p:spTree>
    <p:extLst>
      <p:ext uri="{BB962C8B-B14F-4D97-AF65-F5344CB8AC3E}">
        <p14:creationId xmlns:p14="http://schemas.microsoft.com/office/powerpoint/2010/main" val="128064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5400" b="1" dirty="0"/>
          </a:p>
          <a:p>
            <a:pPr marL="0" indent="0" algn="ctr">
              <a:buNone/>
            </a:pPr>
            <a:r>
              <a:rPr lang="en-GB" sz="5400" b="1" dirty="0"/>
              <a:t>Lunch</a:t>
            </a:r>
          </a:p>
        </p:txBody>
      </p:sp>
    </p:spTree>
    <p:extLst>
      <p:ext uri="{BB962C8B-B14F-4D97-AF65-F5344CB8AC3E}">
        <p14:creationId xmlns:p14="http://schemas.microsoft.com/office/powerpoint/2010/main" val="2345617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3568" y="2204864"/>
            <a:ext cx="7920880" cy="2448272"/>
          </a:xfrm>
        </p:spPr>
        <p:txBody>
          <a:bodyPr/>
          <a:lstStyle/>
          <a:p>
            <a:r>
              <a:rPr lang="en-GB" dirty="0"/>
              <a:t>Welcome back</a:t>
            </a:r>
          </a:p>
        </p:txBody>
      </p:sp>
    </p:spTree>
    <p:extLst>
      <p:ext uri="{BB962C8B-B14F-4D97-AF65-F5344CB8AC3E}">
        <p14:creationId xmlns:p14="http://schemas.microsoft.com/office/powerpoint/2010/main" val="168259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Objectives of the event</a:t>
            </a:r>
          </a:p>
        </p:txBody>
      </p:sp>
      <p:sp>
        <p:nvSpPr>
          <p:cNvPr id="3" name="Content Placeholder 2"/>
          <p:cNvSpPr>
            <a:spLocks noGrp="1"/>
          </p:cNvSpPr>
          <p:nvPr>
            <p:ph idx="1"/>
          </p:nvPr>
        </p:nvSpPr>
        <p:spPr>
          <a:xfrm>
            <a:off x="436031" y="1412776"/>
            <a:ext cx="8363272" cy="4680520"/>
          </a:xfrm>
        </p:spPr>
        <p:txBody>
          <a:bodyPr>
            <a:normAutofit fontScale="92500" lnSpcReduction="20000"/>
          </a:bodyPr>
          <a:lstStyle/>
          <a:p>
            <a:pPr marL="0" indent="0">
              <a:buNone/>
            </a:pPr>
            <a:endParaRPr lang="en-GB" sz="3300" dirty="0"/>
          </a:p>
          <a:p>
            <a:r>
              <a:rPr lang="en-GB" sz="3300" dirty="0"/>
              <a:t>to introduce you to the </a:t>
            </a:r>
            <a:r>
              <a:rPr lang="en-GB" sz="3300" i="1" dirty="0"/>
              <a:t>How good is our college? </a:t>
            </a:r>
            <a:r>
              <a:rPr lang="en-GB" sz="3300" dirty="0"/>
              <a:t>framework and the new review process;</a:t>
            </a:r>
          </a:p>
          <a:p>
            <a:r>
              <a:rPr lang="en-GB" sz="3300" dirty="0"/>
              <a:t>to explain your role in the new quality process;</a:t>
            </a:r>
          </a:p>
          <a:p>
            <a:r>
              <a:rPr lang="en-GB" sz="3300" dirty="0"/>
              <a:t>to explore how to approach answering the </a:t>
            </a:r>
            <a:r>
              <a:rPr lang="en-GB" sz="3300" i="1" dirty="0"/>
              <a:t>HGIOC</a:t>
            </a:r>
            <a:r>
              <a:rPr lang="en-GB" sz="3300" dirty="0"/>
              <a:t> challenge questions relating to student engagement;</a:t>
            </a:r>
          </a:p>
          <a:p>
            <a:r>
              <a:rPr lang="en-GB" sz="3300" dirty="0"/>
              <a:t>to explore how to gather student views to input into the review process.</a:t>
            </a:r>
          </a:p>
          <a:p>
            <a:endParaRPr lang="en-GB" dirty="0"/>
          </a:p>
        </p:txBody>
      </p:sp>
    </p:spTree>
    <p:extLst>
      <p:ext uri="{BB962C8B-B14F-4D97-AF65-F5344CB8AC3E}">
        <p14:creationId xmlns:p14="http://schemas.microsoft.com/office/powerpoint/2010/main" val="3934098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College evaluation </a:t>
            </a:r>
          </a:p>
        </p:txBody>
      </p:sp>
      <p:sp>
        <p:nvSpPr>
          <p:cNvPr id="3" name="Content Placeholder 2"/>
          <p:cNvSpPr>
            <a:spLocks noGrp="1"/>
          </p:cNvSpPr>
          <p:nvPr>
            <p:ph idx="1"/>
          </p:nvPr>
        </p:nvSpPr>
        <p:spPr/>
        <p:txBody>
          <a:bodyPr/>
          <a:lstStyle/>
          <a:p>
            <a:pPr marL="0" indent="0">
              <a:buNone/>
            </a:pPr>
            <a:r>
              <a:rPr lang="en-GB" b="1" dirty="0"/>
              <a:t>Colleges</a:t>
            </a:r>
            <a:r>
              <a:rPr lang="en-GB" dirty="0"/>
              <a:t> design their own evaluation and improvement approach to fit their context and priorities.</a:t>
            </a:r>
          </a:p>
          <a:p>
            <a:pPr marL="0" indent="0">
              <a:buNone/>
            </a:pPr>
            <a:endParaRPr lang="en-GB" dirty="0"/>
          </a:p>
          <a:p>
            <a:pPr marL="0" indent="0">
              <a:buNone/>
            </a:pPr>
            <a:r>
              <a:rPr lang="en-GB" dirty="0"/>
              <a:t>Students should be key in this process.</a:t>
            </a:r>
          </a:p>
          <a:p>
            <a:pPr marL="0" indent="0">
              <a:buNone/>
            </a:pPr>
            <a:endParaRPr lang="en-GB" dirty="0"/>
          </a:p>
        </p:txBody>
      </p:sp>
    </p:spTree>
    <p:extLst>
      <p:ext uri="{BB962C8B-B14F-4D97-AF65-F5344CB8AC3E}">
        <p14:creationId xmlns:p14="http://schemas.microsoft.com/office/powerpoint/2010/main" val="1381146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Student engagement in college self-evaluation </a:t>
            </a:r>
          </a:p>
        </p:txBody>
      </p:sp>
      <p:sp>
        <p:nvSpPr>
          <p:cNvPr id="3" name="Content Placeholder 2"/>
          <p:cNvSpPr>
            <a:spLocks noGrp="1"/>
          </p:cNvSpPr>
          <p:nvPr>
            <p:ph idx="1"/>
          </p:nvPr>
        </p:nvSpPr>
        <p:spPr/>
        <p:txBody>
          <a:bodyPr>
            <a:normAutofit/>
          </a:bodyPr>
          <a:lstStyle/>
          <a:p>
            <a:pPr marL="0" indent="0">
              <a:buNone/>
            </a:pPr>
            <a:r>
              <a:rPr lang="en-GB" sz="2400" b="1" dirty="0"/>
              <a:t>From feedback to partnership</a:t>
            </a:r>
          </a:p>
        </p:txBody>
      </p:sp>
      <p:sp>
        <p:nvSpPr>
          <p:cNvPr id="4" name="Rectangle 3"/>
          <p:cNvSpPr>
            <a:spLocks noChangeArrowheads="1"/>
          </p:cNvSpPr>
          <p:nvPr/>
        </p:nvSpPr>
        <p:spPr bwMode="auto">
          <a:xfrm>
            <a:off x="1259632" y="4806641"/>
            <a:ext cx="1428750" cy="114300"/>
          </a:xfrm>
          <a:prstGeom prst="rect">
            <a:avLst/>
          </a:prstGeom>
          <a:solidFill>
            <a:srgbClr val="00CC00"/>
          </a:solidFill>
          <a:ln w="9525">
            <a:solidFill>
              <a:srgbClr val="00CC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grpSp>
        <p:nvGrpSpPr>
          <p:cNvPr id="5" name="Group 4"/>
          <p:cNvGrpSpPr>
            <a:grpSpLocks/>
          </p:cNvGrpSpPr>
          <p:nvPr/>
        </p:nvGrpSpPr>
        <p:grpSpPr bwMode="auto">
          <a:xfrm>
            <a:off x="2688382" y="4235141"/>
            <a:ext cx="1428750" cy="685800"/>
            <a:chOff x="1632" y="2352"/>
            <a:chExt cx="1200" cy="576"/>
          </a:xfrm>
        </p:grpSpPr>
        <p:sp>
          <p:nvSpPr>
            <p:cNvPr id="6" name="Rectangle 5"/>
            <p:cNvSpPr>
              <a:spLocks noChangeArrowheads="1"/>
            </p:cNvSpPr>
            <p:nvPr/>
          </p:nvSpPr>
          <p:spPr bwMode="auto">
            <a:xfrm>
              <a:off x="1632" y="2352"/>
              <a:ext cx="1200" cy="96"/>
            </a:xfrm>
            <a:prstGeom prst="rect">
              <a:avLst/>
            </a:prstGeom>
            <a:solidFill>
              <a:srgbClr val="FF6600"/>
            </a:solidFill>
            <a:ln w="9525">
              <a:solidFill>
                <a:srgbClr val="FF66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sp>
          <p:nvSpPr>
            <p:cNvPr id="7" name="Rectangle 6"/>
            <p:cNvSpPr>
              <a:spLocks noChangeArrowheads="1"/>
            </p:cNvSpPr>
            <p:nvPr/>
          </p:nvSpPr>
          <p:spPr bwMode="auto">
            <a:xfrm>
              <a:off x="1632" y="2352"/>
              <a:ext cx="96" cy="576"/>
            </a:xfrm>
            <a:prstGeom prst="rect">
              <a:avLst/>
            </a:prstGeom>
            <a:solidFill>
              <a:srgbClr val="FF6600"/>
            </a:solidFill>
            <a:ln w="9525">
              <a:solidFill>
                <a:srgbClr val="FF66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grpSp>
      <p:grpSp>
        <p:nvGrpSpPr>
          <p:cNvPr id="8" name="Group 7"/>
          <p:cNvGrpSpPr>
            <a:grpSpLocks/>
          </p:cNvGrpSpPr>
          <p:nvPr/>
        </p:nvGrpSpPr>
        <p:grpSpPr bwMode="auto">
          <a:xfrm>
            <a:off x="4117132" y="3663641"/>
            <a:ext cx="1428750" cy="685800"/>
            <a:chOff x="2832" y="1872"/>
            <a:chExt cx="1200" cy="576"/>
          </a:xfrm>
        </p:grpSpPr>
        <p:sp>
          <p:nvSpPr>
            <p:cNvPr id="9" name="Rectangle 8"/>
            <p:cNvSpPr>
              <a:spLocks noChangeArrowheads="1"/>
            </p:cNvSpPr>
            <p:nvPr/>
          </p:nvSpPr>
          <p:spPr bwMode="auto">
            <a:xfrm>
              <a:off x="2832" y="1872"/>
              <a:ext cx="1200" cy="96"/>
            </a:xfrm>
            <a:prstGeom prst="rect">
              <a:avLst/>
            </a:prstGeom>
            <a:solidFill>
              <a:srgbClr val="660066"/>
            </a:solidFill>
            <a:ln w="9525">
              <a:solidFill>
                <a:srgbClr val="660066"/>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sp>
          <p:nvSpPr>
            <p:cNvPr id="10" name="Rectangle 9"/>
            <p:cNvSpPr>
              <a:spLocks noChangeArrowheads="1"/>
            </p:cNvSpPr>
            <p:nvPr/>
          </p:nvSpPr>
          <p:spPr bwMode="auto">
            <a:xfrm>
              <a:off x="2832" y="1872"/>
              <a:ext cx="96" cy="576"/>
            </a:xfrm>
            <a:prstGeom prst="rect">
              <a:avLst/>
            </a:prstGeom>
            <a:solidFill>
              <a:srgbClr val="660066"/>
            </a:solidFill>
            <a:ln w="9525">
              <a:solidFill>
                <a:srgbClr val="660066"/>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grpSp>
      <p:grpSp>
        <p:nvGrpSpPr>
          <p:cNvPr id="11" name="Group 10"/>
          <p:cNvGrpSpPr>
            <a:grpSpLocks/>
          </p:cNvGrpSpPr>
          <p:nvPr/>
        </p:nvGrpSpPr>
        <p:grpSpPr bwMode="auto">
          <a:xfrm>
            <a:off x="5545882" y="3092141"/>
            <a:ext cx="1428750" cy="685800"/>
            <a:chOff x="4032" y="1392"/>
            <a:chExt cx="1200" cy="576"/>
          </a:xfrm>
        </p:grpSpPr>
        <p:sp>
          <p:nvSpPr>
            <p:cNvPr id="12" name="Rectangle 11"/>
            <p:cNvSpPr>
              <a:spLocks noChangeArrowheads="1"/>
            </p:cNvSpPr>
            <p:nvPr/>
          </p:nvSpPr>
          <p:spPr bwMode="auto">
            <a:xfrm>
              <a:off x="4032" y="1392"/>
              <a:ext cx="1200" cy="96"/>
            </a:xfrm>
            <a:prstGeom prst="rect">
              <a:avLst/>
            </a:prstGeom>
            <a:solidFill>
              <a:srgbClr val="006600"/>
            </a:solidFill>
            <a:ln w="9525">
              <a:solidFill>
                <a:srgbClr val="0066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sp>
          <p:nvSpPr>
            <p:cNvPr id="13" name="Rectangle 12"/>
            <p:cNvSpPr>
              <a:spLocks noChangeArrowheads="1"/>
            </p:cNvSpPr>
            <p:nvPr/>
          </p:nvSpPr>
          <p:spPr bwMode="auto">
            <a:xfrm>
              <a:off x="4032" y="1392"/>
              <a:ext cx="96" cy="576"/>
            </a:xfrm>
            <a:prstGeom prst="rect">
              <a:avLst/>
            </a:prstGeom>
            <a:solidFill>
              <a:srgbClr val="006600"/>
            </a:solidFill>
            <a:ln w="9525">
              <a:solidFill>
                <a:srgbClr val="006600"/>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99CC"/>
                </a:buClr>
                <a:buSzPct val="100000"/>
                <a:buFont typeface="Times New Roman" pitchFamily="18" charset="0"/>
                <a:buNone/>
              </a:pPr>
              <a:endParaRPr lang="en-US" altLang="en-US">
                <a:solidFill>
                  <a:schemeClr val="bg1"/>
                </a:solidFill>
                <a:latin typeface="Times New Roman" pitchFamily="18" charset="0"/>
                <a:ea typeface="Arial Unicode MS" pitchFamily="34" charset="-128"/>
                <a:cs typeface="Arial Unicode MS" pitchFamily="34" charset="-128"/>
              </a:endParaRPr>
            </a:p>
          </p:txBody>
        </p:sp>
      </p:grpSp>
      <p:sp>
        <p:nvSpPr>
          <p:cNvPr id="14" name="Text Box 13"/>
          <p:cNvSpPr txBox="1">
            <a:spLocks noChangeArrowheads="1"/>
          </p:cNvSpPr>
          <p:nvPr/>
        </p:nvSpPr>
        <p:spPr bwMode="auto">
          <a:xfrm>
            <a:off x="3031283" y="3789040"/>
            <a:ext cx="822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b="1" dirty="0">
                <a:solidFill>
                  <a:srgbClr val="FF6600"/>
                </a:solidFill>
                <a:latin typeface="Gill Sans MT" pitchFamily="34" charset="0"/>
                <a:ea typeface="Arial Unicode MS" pitchFamily="34" charset="-128"/>
                <a:cs typeface="Arial Unicode MS" pitchFamily="34" charset="-128"/>
              </a:rPr>
              <a:t>actor</a:t>
            </a:r>
          </a:p>
        </p:txBody>
      </p:sp>
      <p:sp>
        <p:nvSpPr>
          <p:cNvPr id="15" name="Text Box 14"/>
          <p:cNvSpPr txBox="1">
            <a:spLocks noChangeArrowheads="1"/>
          </p:cNvSpPr>
          <p:nvPr/>
        </p:nvSpPr>
        <p:spPr bwMode="auto">
          <a:xfrm>
            <a:off x="4422603" y="3212976"/>
            <a:ext cx="898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dirty="0">
                <a:solidFill>
                  <a:srgbClr val="660066"/>
                </a:solidFill>
                <a:latin typeface="Gill Sans MT" pitchFamily="34" charset="0"/>
                <a:ea typeface="Arial Unicode MS" pitchFamily="34" charset="-128"/>
                <a:cs typeface="Arial Unicode MS" pitchFamily="34" charset="-128"/>
              </a:rPr>
              <a:t>expert</a:t>
            </a:r>
          </a:p>
        </p:txBody>
      </p:sp>
      <p:sp>
        <p:nvSpPr>
          <p:cNvPr id="16" name="Text Box 15"/>
          <p:cNvSpPr txBox="1">
            <a:spLocks noChangeArrowheads="1"/>
          </p:cNvSpPr>
          <p:nvPr/>
        </p:nvSpPr>
        <p:spPr bwMode="auto">
          <a:xfrm>
            <a:off x="5782243" y="2636912"/>
            <a:ext cx="10084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a:solidFill>
                  <a:srgbClr val="006600"/>
                </a:solidFill>
                <a:latin typeface="Gill Sans MT" pitchFamily="34" charset="0"/>
                <a:ea typeface="Arial Unicode MS" pitchFamily="34" charset="-128"/>
                <a:cs typeface="Arial Unicode MS" pitchFamily="34" charset="-128"/>
              </a:rPr>
              <a:t>partner</a:t>
            </a:r>
          </a:p>
        </p:txBody>
      </p:sp>
      <p:sp>
        <p:nvSpPr>
          <p:cNvPr id="17" name="Text Box 16"/>
          <p:cNvSpPr txBox="1">
            <a:spLocks noChangeArrowheads="1"/>
          </p:cNvSpPr>
          <p:nvPr/>
        </p:nvSpPr>
        <p:spPr bwMode="auto">
          <a:xfrm>
            <a:off x="1146597" y="4105572"/>
            <a:ext cx="1481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b="1" dirty="0">
                <a:solidFill>
                  <a:srgbClr val="00CC00"/>
                </a:solidFill>
                <a:latin typeface="Gill Sans MT" pitchFamily="34" charset="0"/>
                <a:ea typeface="Arial Unicode MS" pitchFamily="34" charset="-128"/>
                <a:cs typeface="Arial Unicode MS" pitchFamily="34" charset="-128"/>
              </a:rPr>
              <a:t>information provider</a:t>
            </a:r>
          </a:p>
        </p:txBody>
      </p:sp>
      <p:sp>
        <p:nvSpPr>
          <p:cNvPr id="18" name="Rectangle 17"/>
          <p:cNvSpPr>
            <a:spLocks noChangeArrowheads="1"/>
          </p:cNvSpPr>
          <p:nvPr/>
        </p:nvSpPr>
        <p:spPr bwMode="auto">
          <a:xfrm>
            <a:off x="1256184" y="4941168"/>
            <a:ext cx="1515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dirty="0">
                <a:solidFill>
                  <a:srgbClr val="00CC00"/>
                </a:solidFill>
                <a:latin typeface="Gill Sans MT" pitchFamily="34" charset="0"/>
                <a:ea typeface="Arial Unicode MS" pitchFamily="34" charset="-128"/>
                <a:cs typeface="Arial Unicode MS" pitchFamily="34" charset="-128"/>
              </a:rPr>
              <a:t>a completer of surveys</a:t>
            </a:r>
          </a:p>
        </p:txBody>
      </p:sp>
      <p:sp>
        <p:nvSpPr>
          <p:cNvPr id="19" name="Rectangle 18"/>
          <p:cNvSpPr>
            <a:spLocks noChangeArrowheads="1"/>
          </p:cNvSpPr>
          <p:nvPr/>
        </p:nvSpPr>
        <p:spPr bwMode="auto">
          <a:xfrm>
            <a:off x="2802683" y="4463742"/>
            <a:ext cx="12882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dirty="0">
                <a:solidFill>
                  <a:srgbClr val="FF6600"/>
                </a:solidFill>
                <a:latin typeface="Gill Sans MT" pitchFamily="34" charset="0"/>
                <a:ea typeface="Arial Unicode MS" pitchFamily="34" charset="-128"/>
                <a:cs typeface="Arial Unicode MS" pitchFamily="34" charset="-128"/>
              </a:rPr>
              <a:t>collector &amp; analyst of feedback</a:t>
            </a:r>
          </a:p>
        </p:txBody>
      </p:sp>
      <p:sp>
        <p:nvSpPr>
          <p:cNvPr id="20" name="Rectangle 19"/>
          <p:cNvSpPr>
            <a:spLocks noChangeArrowheads="1"/>
          </p:cNvSpPr>
          <p:nvPr/>
        </p:nvSpPr>
        <p:spPr bwMode="auto">
          <a:xfrm>
            <a:off x="4231432" y="3892242"/>
            <a:ext cx="137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dirty="0">
                <a:solidFill>
                  <a:srgbClr val="660066"/>
                </a:solidFill>
                <a:latin typeface="Gill Sans MT" pitchFamily="34" charset="0"/>
                <a:ea typeface="Arial Unicode MS" pitchFamily="34" charset="-128"/>
                <a:cs typeface="Arial Unicode MS" pitchFamily="34" charset="-128"/>
              </a:rPr>
              <a:t>recognised as experts in learning</a:t>
            </a:r>
          </a:p>
        </p:txBody>
      </p:sp>
      <p:sp>
        <p:nvSpPr>
          <p:cNvPr id="21" name="Rectangle 20"/>
          <p:cNvSpPr>
            <a:spLocks noChangeArrowheads="1"/>
          </p:cNvSpPr>
          <p:nvPr/>
        </p:nvSpPr>
        <p:spPr bwMode="auto">
          <a:xfrm>
            <a:off x="5660182" y="3320742"/>
            <a:ext cx="14320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dirty="0">
                <a:solidFill>
                  <a:srgbClr val="006600"/>
                </a:solidFill>
                <a:latin typeface="Gill Sans MT" pitchFamily="34" charset="0"/>
                <a:ea typeface="Arial Unicode MS" pitchFamily="34" charset="-128"/>
                <a:cs typeface="Arial Unicode MS" pitchFamily="34" charset="-128"/>
              </a:rPr>
              <a:t>authentic &amp; constructive dialogue</a:t>
            </a:r>
          </a:p>
        </p:txBody>
      </p:sp>
    </p:spTree>
    <p:extLst>
      <p:ext uri="{BB962C8B-B14F-4D97-AF65-F5344CB8AC3E}">
        <p14:creationId xmlns:p14="http://schemas.microsoft.com/office/powerpoint/2010/main" val="234851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38" y="188640"/>
            <a:ext cx="6419056" cy="1354162"/>
          </a:xfrm>
        </p:spPr>
        <p:txBody>
          <a:bodyPr/>
          <a:lstStyle/>
          <a:p>
            <a:r>
              <a:rPr lang="en-GB" b="1" dirty="0"/>
              <a:t>Activity</a:t>
            </a:r>
          </a:p>
        </p:txBody>
      </p:sp>
      <p:sp>
        <p:nvSpPr>
          <p:cNvPr id="3" name="Content Placeholder 2"/>
          <p:cNvSpPr>
            <a:spLocks noGrp="1"/>
          </p:cNvSpPr>
          <p:nvPr>
            <p:ph idx="1"/>
          </p:nvPr>
        </p:nvSpPr>
        <p:spPr>
          <a:xfrm>
            <a:off x="457200" y="1340768"/>
            <a:ext cx="8363272" cy="4680520"/>
          </a:xfrm>
        </p:spPr>
        <p:txBody>
          <a:bodyPr>
            <a:normAutofit fontScale="92500" lnSpcReduction="10000"/>
          </a:bodyPr>
          <a:lstStyle/>
          <a:p>
            <a:pPr marL="0" indent="0">
              <a:buNone/>
            </a:pPr>
            <a:r>
              <a:rPr lang="en-GB" dirty="0"/>
              <a:t>Each group will get a dialogue sheet and pack of student engagement challenge cards. </a:t>
            </a:r>
          </a:p>
          <a:p>
            <a:pPr marL="0" indent="0">
              <a:buNone/>
            </a:pPr>
            <a:r>
              <a:rPr lang="en-GB" dirty="0"/>
              <a:t>For each question think about:</a:t>
            </a:r>
          </a:p>
          <a:p>
            <a:pPr marL="514350" indent="-514350">
              <a:buFont typeface="+mj-lt"/>
              <a:buAutoNum type="arabicPeriod"/>
            </a:pPr>
            <a:r>
              <a:rPr lang="en-GB" dirty="0"/>
              <a:t>What are we doing?</a:t>
            </a:r>
          </a:p>
          <a:p>
            <a:pPr marL="0" indent="0">
              <a:buNone/>
            </a:pPr>
            <a:r>
              <a:rPr lang="en-GB" dirty="0"/>
              <a:t>2.  How well are we doing? How do we know – what evidence do we have?</a:t>
            </a:r>
          </a:p>
          <a:p>
            <a:pPr marL="514350" indent="-514350">
              <a:buAutoNum type="arabicPeriod" startAt="3"/>
            </a:pPr>
            <a:r>
              <a:rPr lang="en-GB" dirty="0"/>
              <a:t>How can we improve on this?</a:t>
            </a:r>
          </a:p>
          <a:p>
            <a:pPr marL="514350" indent="-514350">
              <a:buAutoNum type="arabicPeriod" startAt="3"/>
            </a:pPr>
            <a:r>
              <a:rPr lang="en-GB" dirty="0"/>
              <a:t>What’s the nature of student involvement in each stage of this?</a:t>
            </a:r>
          </a:p>
          <a:p>
            <a:pPr marL="514350" indent="-514350">
              <a:buFont typeface="+mj-lt"/>
              <a:buAutoNum type="arabicPeriod"/>
            </a:pPr>
            <a:endParaRPr lang="en-GB" dirty="0"/>
          </a:p>
        </p:txBody>
      </p:sp>
    </p:spTree>
    <p:extLst>
      <p:ext uri="{BB962C8B-B14F-4D97-AF65-F5344CB8AC3E}">
        <p14:creationId xmlns:p14="http://schemas.microsoft.com/office/powerpoint/2010/main" val="2711527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29600" cy="4032448"/>
          </a:xfrm>
        </p:spPr>
        <p:txBody>
          <a:bodyPr>
            <a:normAutofit/>
          </a:bodyPr>
          <a:lstStyle/>
          <a:p>
            <a:pPr marL="0" indent="0" algn="ctr">
              <a:buNone/>
            </a:pPr>
            <a:endParaRPr lang="en-GB" sz="5400" b="1" dirty="0"/>
          </a:p>
          <a:p>
            <a:pPr marL="0" indent="0" algn="ctr">
              <a:buNone/>
            </a:pPr>
            <a:r>
              <a:rPr lang="en-GB" sz="5400" b="1" dirty="0"/>
              <a:t>Gathering students’ views</a:t>
            </a:r>
          </a:p>
        </p:txBody>
      </p:sp>
    </p:spTree>
    <p:extLst>
      <p:ext uri="{BB962C8B-B14F-4D97-AF65-F5344CB8AC3E}">
        <p14:creationId xmlns:p14="http://schemas.microsoft.com/office/powerpoint/2010/main" val="2522732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Evaluative Report</a:t>
            </a:r>
          </a:p>
        </p:txBody>
      </p:sp>
      <p:sp>
        <p:nvSpPr>
          <p:cNvPr id="3" name="Content Placeholder 2"/>
          <p:cNvSpPr>
            <a:spLocks noGrp="1"/>
          </p:cNvSpPr>
          <p:nvPr>
            <p:ph idx="1"/>
          </p:nvPr>
        </p:nvSpPr>
        <p:spPr/>
        <p:txBody>
          <a:bodyPr>
            <a:normAutofit fontScale="92500" lnSpcReduction="20000"/>
          </a:bodyPr>
          <a:lstStyle/>
          <a:p>
            <a:r>
              <a:rPr lang="en-GB" dirty="0"/>
              <a:t>How good is/our (for each key principle)?</a:t>
            </a:r>
          </a:p>
          <a:p>
            <a:r>
              <a:rPr lang="en-GB" dirty="0"/>
              <a:t>How do we know?</a:t>
            </a:r>
          </a:p>
          <a:p>
            <a:r>
              <a:rPr lang="en-GB" b="1" dirty="0"/>
              <a:t>How have we gathered and used internal and external stakeholder feedback to inform and substantiate our evaluation?</a:t>
            </a:r>
          </a:p>
          <a:p>
            <a:r>
              <a:rPr lang="en-GB" dirty="0"/>
              <a:t>What is working well?</a:t>
            </a:r>
          </a:p>
          <a:p>
            <a:r>
              <a:rPr lang="en-GB" dirty="0"/>
              <a:t>What needs to work better?</a:t>
            </a:r>
          </a:p>
        </p:txBody>
      </p:sp>
    </p:spTree>
    <p:extLst>
      <p:ext uri="{BB962C8B-B14F-4D97-AF65-F5344CB8AC3E}">
        <p14:creationId xmlns:p14="http://schemas.microsoft.com/office/powerpoint/2010/main" val="244005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Enhancement Plan</a:t>
            </a:r>
          </a:p>
        </p:txBody>
      </p:sp>
      <p:sp>
        <p:nvSpPr>
          <p:cNvPr id="3" name="Content Placeholder 2"/>
          <p:cNvSpPr>
            <a:spLocks noGrp="1"/>
          </p:cNvSpPr>
          <p:nvPr>
            <p:ph idx="1"/>
          </p:nvPr>
        </p:nvSpPr>
        <p:spPr/>
        <p:txBody>
          <a:bodyPr>
            <a:normAutofit fontScale="85000" lnSpcReduction="10000"/>
          </a:bodyPr>
          <a:lstStyle/>
          <a:p>
            <a:r>
              <a:rPr lang="en-GB" dirty="0"/>
              <a:t>What are our priorities? </a:t>
            </a:r>
          </a:p>
          <a:p>
            <a:r>
              <a:rPr lang="en-GB" dirty="0"/>
              <a:t>What are our areas for development?</a:t>
            </a:r>
          </a:p>
          <a:p>
            <a:r>
              <a:rPr lang="en-GB" dirty="0"/>
              <a:t>What are our main points for action?</a:t>
            </a:r>
          </a:p>
          <a:p>
            <a:r>
              <a:rPr lang="en-GB" dirty="0"/>
              <a:t>What actions will we take to address these main points for action?</a:t>
            </a:r>
          </a:p>
          <a:p>
            <a:r>
              <a:rPr lang="en-GB" dirty="0"/>
              <a:t>What do we aim to achieve and by when?</a:t>
            </a:r>
          </a:p>
          <a:p>
            <a:r>
              <a:rPr lang="en-GB" b="1" dirty="0"/>
              <a:t>How will we engage learners, staff and other stakeholders in developing and implementing enhancement activity?</a:t>
            </a:r>
          </a:p>
        </p:txBody>
      </p:sp>
    </p:spTree>
    <p:extLst>
      <p:ext uri="{BB962C8B-B14F-4D97-AF65-F5344CB8AC3E}">
        <p14:creationId xmlns:p14="http://schemas.microsoft.com/office/powerpoint/2010/main" val="2091107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Who and how?</a:t>
            </a:r>
          </a:p>
        </p:txBody>
      </p:sp>
      <p:sp>
        <p:nvSpPr>
          <p:cNvPr id="3" name="Content Placeholder 2"/>
          <p:cNvSpPr>
            <a:spLocks noGrp="1"/>
          </p:cNvSpPr>
          <p:nvPr>
            <p:ph idx="1"/>
          </p:nvPr>
        </p:nvSpPr>
        <p:spPr/>
        <p:txBody>
          <a:bodyPr/>
          <a:lstStyle/>
          <a:p>
            <a:r>
              <a:rPr lang="en-GB" dirty="0"/>
              <a:t>Who is best placed to research the student view on learning?</a:t>
            </a:r>
          </a:p>
          <a:p>
            <a:r>
              <a:rPr lang="en-GB" dirty="0"/>
              <a:t>How can this work be done?</a:t>
            </a:r>
          </a:p>
        </p:txBody>
      </p:sp>
    </p:spTree>
    <p:extLst>
      <p:ext uri="{BB962C8B-B14F-4D97-AF65-F5344CB8AC3E}">
        <p14:creationId xmlns:p14="http://schemas.microsoft.com/office/powerpoint/2010/main" val="225328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2186614"/>
              </p:ext>
            </p:extLst>
          </p:nvPr>
        </p:nvGraphicFramePr>
        <p:xfrm>
          <a:off x="23936" y="-76200"/>
          <a:ext cx="9324528" cy="6934200"/>
        </p:xfrm>
        <a:graphic>
          <a:graphicData uri="http://schemas.openxmlformats.org/drawingml/2006/table">
            <a:tbl>
              <a:tblPr firstRow="1" firstCol="1" bandRow="1">
                <a:tableStyleId>{00A15C55-8517-42AA-B614-E9B94910E393}</a:tableStyleId>
              </a:tblPr>
              <a:tblGrid>
                <a:gridCol w="892778">
                  <a:extLst>
                    <a:ext uri="{9D8B030D-6E8A-4147-A177-3AD203B41FA5}">
                      <a16:colId xmlns:a16="http://schemas.microsoft.com/office/drawing/2014/main" xmlns="" val="20000"/>
                    </a:ext>
                  </a:extLst>
                </a:gridCol>
                <a:gridCol w="8431750">
                  <a:extLst>
                    <a:ext uri="{9D8B030D-6E8A-4147-A177-3AD203B41FA5}">
                      <a16:colId xmlns:a16="http://schemas.microsoft.com/office/drawing/2014/main" xmlns="" val="20001"/>
                    </a:ext>
                  </a:extLst>
                </a:gridCol>
              </a:tblGrid>
              <a:tr h="756345">
                <a:tc>
                  <a:txBody>
                    <a:bodyPr/>
                    <a:lstStyle/>
                    <a:p>
                      <a:pPr>
                        <a:spcAft>
                          <a:spcPts val="0"/>
                        </a:spcAft>
                      </a:pPr>
                      <a:r>
                        <a:rPr lang="en-GB" sz="2400" dirty="0">
                          <a:effectLst/>
                        </a:rPr>
                        <a:t>Time</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400" dirty="0">
                          <a:effectLst/>
                        </a:rPr>
                        <a:t>Activity </a:t>
                      </a:r>
                    </a:p>
                    <a:p>
                      <a:pPr>
                        <a:spcAft>
                          <a:spcPts val="0"/>
                        </a:spcAft>
                      </a:pPr>
                      <a:r>
                        <a:rPr lang="en-GB" sz="2400" dirty="0">
                          <a:effectLst/>
                        </a:rPr>
                        <a:t> </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10421">
                <a:tc>
                  <a:txBody>
                    <a:bodyPr/>
                    <a:lstStyle/>
                    <a:p>
                      <a:pPr>
                        <a:spcAft>
                          <a:spcPts val="0"/>
                        </a:spcAft>
                      </a:pP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14145">
                <a:tc>
                  <a:txBody>
                    <a:bodyPr/>
                    <a:lstStyle/>
                    <a:p>
                      <a:pPr>
                        <a:spcAft>
                          <a:spcPts val="0"/>
                        </a:spcAft>
                      </a:pPr>
                      <a:r>
                        <a:rPr lang="en-GB" sz="1800" dirty="0">
                          <a:effectLst/>
                        </a:rPr>
                        <a:t> </a:t>
                      </a:r>
                    </a:p>
                    <a:p>
                      <a:pPr algn="l">
                        <a:spcAft>
                          <a:spcPts val="0"/>
                        </a:spcAft>
                      </a:pPr>
                      <a:r>
                        <a:rPr lang="en-GB" sz="2000" dirty="0">
                          <a:effectLst/>
                        </a:rPr>
                        <a:t>11:00</a:t>
                      </a:r>
                      <a:endParaRPr lang="en-GB" sz="20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Introduction to the new arrangements and How good is our college? Framework</a:t>
                      </a:r>
                    </a:p>
                    <a:p>
                      <a:pPr>
                        <a:spcBef>
                          <a:spcPts val="600"/>
                        </a:spcBef>
                        <a:spcAft>
                          <a:spcPts val="600"/>
                        </a:spcAft>
                      </a:pPr>
                      <a:r>
                        <a:rPr lang="en-GB" sz="2000" dirty="0">
                          <a:effectLst/>
                        </a:rPr>
                        <a:t>Overview by Education Scotland, the Scottish Funding Council and sparqs</a:t>
                      </a:r>
                      <a:endParaRPr lang="en-GB" sz="20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48615">
                <a:tc>
                  <a:txBody>
                    <a:bodyPr/>
                    <a:lstStyle/>
                    <a:p>
                      <a:pPr>
                        <a:spcAft>
                          <a:spcPts val="0"/>
                        </a:spcAft>
                      </a:pPr>
                      <a:r>
                        <a:rPr lang="en-GB" sz="2000" dirty="0">
                          <a:effectLst/>
                        </a:rPr>
                        <a:t>12:30</a:t>
                      </a:r>
                      <a:endParaRPr lang="en-GB"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Lunch</a:t>
                      </a:r>
                      <a:endParaRPr lang="en-GB" sz="20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103722">
                <a:tc>
                  <a:txBody>
                    <a:bodyPr/>
                    <a:lstStyle/>
                    <a:p>
                      <a:pPr>
                        <a:spcAft>
                          <a:spcPts val="0"/>
                        </a:spcAft>
                      </a:pPr>
                      <a:r>
                        <a:rPr lang="en-GB" sz="2000" dirty="0">
                          <a:effectLst/>
                        </a:rPr>
                        <a:t>13:15</a:t>
                      </a:r>
                      <a:endParaRPr lang="en-GB"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How well are we doing?</a:t>
                      </a:r>
                    </a:p>
                    <a:p>
                      <a:pPr>
                        <a:spcBef>
                          <a:spcPts val="600"/>
                        </a:spcBef>
                        <a:spcAft>
                          <a:spcPts val="600"/>
                        </a:spcAft>
                      </a:pPr>
                      <a:r>
                        <a:rPr lang="en-GB" sz="2000" dirty="0">
                          <a:effectLst/>
                        </a:rPr>
                        <a:t>This session will explore the student engagement challenge questions in HGIOC</a:t>
                      </a:r>
                      <a:endParaRPr lang="en-GB" sz="20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103722">
                <a:tc>
                  <a:txBody>
                    <a:bodyPr/>
                    <a:lstStyle/>
                    <a:p>
                      <a:pPr>
                        <a:spcAft>
                          <a:spcPts val="0"/>
                        </a:spcAft>
                      </a:pPr>
                      <a:r>
                        <a:rPr lang="en-GB" sz="2000" dirty="0">
                          <a:effectLst/>
                        </a:rPr>
                        <a:t>14:45</a:t>
                      </a:r>
                      <a:endParaRPr lang="en-GB"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Gathering students’ views</a:t>
                      </a:r>
                    </a:p>
                    <a:p>
                      <a:pPr>
                        <a:spcBef>
                          <a:spcPts val="600"/>
                        </a:spcBef>
                        <a:spcAft>
                          <a:spcPts val="600"/>
                        </a:spcAft>
                      </a:pPr>
                      <a:r>
                        <a:rPr lang="en-GB" sz="2000" dirty="0">
                          <a:effectLst/>
                        </a:rPr>
                        <a:t>This session will look at how to gather a wide range of students’ views for the Evaluation Report and Enhancement Plan</a:t>
                      </a:r>
                      <a:endParaRPr lang="en-GB" sz="20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748615">
                <a:tc>
                  <a:txBody>
                    <a:bodyPr/>
                    <a:lstStyle/>
                    <a:p>
                      <a:pPr>
                        <a:spcAft>
                          <a:spcPts val="0"/>
                        </a:spcAft>
                      </a:pPr>
                      <a:r>
                        <a:rPr lang="en-GB" sz="2000" dirty="0">
                          <a:effectLst/>
                        </a:rPr>
                        <a:t>15:30</a:t>
                      </a:r>
                      <a:endParaRPr lang="en-GB"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Discussion and next steps</a:t>
                      </a:r>
                      <a:endParaRPr lang="en-GB" sz="20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748615">
                <a:tc>
                  <a:txBody>
                    <a:bodyPr/>
                    <a:lstStyle/>
                    <a:p>
                      <a:pPr>
                        <a:spcAft>
                          <a:spcPts val="0"/>
                        </a:spcAft>
                      </a:pPr>
                      <a:r>
                        <a:rPr lang="en-GB" sz="2000" dirty="0">
                          <a:effectLst/>
                        </a:rPr>
                        <a:t>16:00</a:t>
                      </a:r>
                      <a:endParaRPr lang="en-GB"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Close</a:t>
                      </a:r>
                      <a:endParaRPr lang="en-GB" sz="20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579194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Who?</a:t>
            </a:r>
          </a:p>
        </p:txBody>
      </p:sp>
      <p:sp>
        <p:nvSpPr>
          <p:cNvPr id="3" name="Content Placeholder 2"/>
          <p:cNvSpPr>
            <a:spLocks noGrp="1"/>
          </p:cNvSpPr>
          <p:nvPr>
            <p:ph idx="1"/>
          </p:nvPr>
        </p:nvSpPr>
        <p:spPr/>
        <p:txBody>
          <a:bodyPr/>
          <a:lstStyle/>
          <a:p>
            <a:r>
              <a:rPr lang="en-GB" dirty="0"/>
              <a:t>Course reps</a:t>
            </a:r>
          </a:p>
          <a:p>
            <a:r>
              <a:rPr lang="en-GB" dirty="0"/>
              <a:t>Faculty/department reps</a:t>
            </a:r>
          </a:p>
          <a:p>
            <a:r>
              <a:rPr lang="en-GB" dirty="0"/>
              <a:t>Other student researchers or trainers?</a:t>
            </a:r>
          </a:p>
        </p:txBody>
      </p:sp>
    </p:spTree>
    <p:extLst>
      <p:ext uri="{BB962C8B-B14F-4D97-AF65-F5344CB8AC3E}">
        <p14:creationId xmlns:p14="http://schemas.microsoft.com/office/powerpoint/2010/main" val="2666940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a:t>
            </a:r>
          </a:p>
        </p:txBody>
      </p:sp>
      <p:sp>
        <p:nvSpPr>
          <p:cNvPr id="3" name="Content Placeholder 2"/>
          <p:cNvSpPr>
            <a:spLocks noGrp="1"/>
          </p:cNvSpPr>
          <p:nvPr>
            <p:ph idx="1"/>
          </p:nvPr>
        </p:nvSpPr>
        <p:spPr/>
        <p:txBody>
          <a:bodyPr/>
          <a:lstStyle/>
          <a:p>
            <a:r>
              <a:rPr lang="en-GB" dirty="0"/>
              <a:t>Existing tools!</a:t>
            </a:r>
          </a:p>
          <a:p>
            <a:pPr lvl="1"/>
            <a:r>
              <a:rPr lang="en-GB" dirty="0"/>
              <a:t>Reps are doing this anyway.</a:t>
            </a:r>
          </a:p>
          <a:p>
            <a:pPr lvl="1"/>
            <a:r>
              <a:rPr lang="en-GB" dirty="0"/>
              <a:t>Existing knowledge base and structures.</a:t>
            </a:r>
          </a:p>
          <a:p>
            <a:r>
              <a:rPr lang="en-GB" dirty="0"/>
              <a:t>Some survey and research ideas…</a:t>
            </a:r>
          </a:p>
        </p:txBody>
      </p:sp>
    </p:spTree>
    <p:extLst>
      <p:ext uri="{BB962C8B-B14F-4D97-AF65-F5344CB8AC3E}">
        <p14:creationId xmlns:p14="http://schemas.microsoft.com/office/powerpoint/2010/main" val="88131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Exploring tools</a:t>
            </a:r>
          </a:p>
        </p:txBody>
      </p:sp>
      <p:sp>
        <p:nvSpPr>
          <p:cNvPr id="3" name="Content Placeholder 2"/>
          <p:cNvSpPr>
            <a:spLocks noGrp="1"/>
          </p:cNvSpPr>
          <p:nvPr>
            <p:ph idx="1"/>
          </p:nvPr>
        </p:nvSpPr>
        <p:spPr/>
        <p:txBody>
          <a:bodyPr/>
          <a:lstStyle/>
          <a:p>
            <a:r>
              <a:rPr lang="en-GB" dirty="0"/>
              <a:t>Exploring each tool, discuss in groups…</a:t>
            </a:r>
          </a:p>
          <a:p>
            <a:pPr lvl="1"/>
            <a:r>
              <a:rPr lang="en-GB" dirty="0"/>
              <a:t>The value of this tool to the process.</a:t>
            </a:r>
          </a:p>
          <a:p>
            <a:pPr lvl="1"/>
            <a:r>
              <a:rPr lang="en-GB" dirty="0"/>
              <a:t>When, how, by whom and with whom it could be used.</a:t>
            </a:r>
          </a:p>
          <a:p>
            <a:pPr lvl="1"/>
            <a:r>
              <a:rPr lang="en-GB" dirty="0"/>
              <a:t>What resources or other colleagues need to be considered or involved.</a:t>
            </a:r>
          </a:p>
          <a:p>
            <a:pPr lvl="1"/>
            <a:r>
              <a:rPr lang="en-GB" dirty="0"/>
              <a:t>Likely timescales.</a:t>
            </a:r>
          </a:p>
        </p:txBody>
      </p:sp>
    </p:spTree>
    <p:extLst>
      <p:ext uri="{BB962C8B-B14F-4D97-AF65-F5344CB8AC3E}">
        <p14:creationId xmlns:p14="http://schemas.microsoft.com/office/powerpoint/2010/main" val="2834845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Next steps</a:t>
            </a:r>
          </a:p>
        </p:txBody>
      </p:sp>
      <p:sp>
        <p:nvSpPr>
          <p:cNvPr id="3" name="Content Placeholder 2"/>
          <p:cNvSpPr>
            <a:spLocks noGrp="1"/>
          </p:cNvSpPr>
          <p:nvPr>
            <p:ph idx="1"/>
          </p:nvPr>
        </p:nvSpPr>
        <p:spPr/>
        <p:txBody>
          <a:bodyPr/>
          <a:lstStyle/>
          <a:p>
            <a:pPr marL="0" indent="0">
              <a:buNone/>
            </a:pPr>
            <a:r>
              <a:rPr lang="en-GB" dirty="0"/>
              <a:t>What are you going to do when you get back to the college?</a:t>
            </a:r>
          </a:p>
          <a:p>
            <a:pPr marL="0" indent="0">
              <a:buNone/>
            </a:pPr>
            <a:endParaRPr lang="en-GB" dirty="0"/>
          </a:p>
        </p:txBody>
      </p:sp>
    </p:spTree>
    <p:extLst>
      <p:ext uri="{BB962C8B-B14F-4D97-AF65-F5344CB8AC3E}">
        <p14:creationId xmlns:p14="http://schemas.microsoft.com/office/powerpoint/2010/main" val="2052179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Questions and support</a:t>
            </a:r>
          </a:p>
        </p:txBody>
      </p:sp>
      <p:sp>
        <p:nvSpPr>
          <p:cNvPr id="3" name="Content Placeholder 2"/>
          <p:cNvSpPr>
            <a:spLocks noGrp="1"/>
          </p:cNvSpPr>
          <p:nvPr>
            <p:ph idx="1"/>
          </p:nvPr>
        </p:nvSpPr>
        <p:spPr>
          <a:xfrm>
            <a:off x="457200" y="1630756"/>
            <a:ext cx="8229600" cy="4032448"/>
          </a:xfrm>
        </p:spPr>
        <p:txBody>
          <a:bodyPr/>
          <a:lstStyle/>
          <a:p>
            <a:pPr marL="0" indent="0">
              <a:buNone/>
            </a:pPr>
            <a:r>
              <a:rPr lang="en-GB" dirty="0"/>
              <a:t>Contact us!</a:t>
            </a:r>
          </a:p>
          <a:p>
            <a:pPr marL="0" indent="0">
              <a:buNone/>
            </a:pPr>
            <a:endParaRPr lang="en-GB" dirty="0"/>
          </a:p>
          <a:p>
            <a:pPr marL="0" indent="0">
              <a:buNone/>
            </a:pPr>
            <a:r>
              <a:rPr lang="en-GB" sz="2800" dirty="0">
                <a:hlinkClick r:id="rId3"/>
              </a:rPr>
              <a:t>Hannah.Clarke@sparqs.ac.uk</a:t>
            </a:r>
          </a:p>
          <a:p>
            <a:pPr marL="0" indent="0">
              <a:buNone/>
            </a:pPr>
            <a:endParaRPr lang="en-GB" dirty="0">
              <a:hlinkClick r:id="rId3"/>
            </a:endParaRPr>
          </a:p>
          <a:p>
            <a:pPr marL="0" indent="0">
              <a:buNone/>
            </a:pPr>
            <a:r>
              <a:rPr lang="en-GB" sz="2800" dirty="0">
                <a:hlinkClick r:id="rId4"/>
              </a:rPr>
              <a:t>http://</a:t>
            </a:r>
            <a:r>
              <a:rPr lang="en-GB" sz="2800" dirty="0" smtClean="0">
                <a:hlinkClick r:id="rId4"/>
              </a:rPr>
              <a:t>www.sparqs.ac.uk/staff.php</a:t>
            </a:r>
            <a:r>
              <a:rPr lang="en-GB" sz="2800" dirty="0" smtClean="0"/>
              <a:t> </a:t>
            </a:r>
            <a:endParaRPr lang="en-GB" sz="2800" dirty="0"/>
          </a:p>
        </p:txBody>
      </p:sp>
    </p:spTree>
    <p:extLst>
      <p:ext uri="{BB962C8B-B14F-4D97-AF65-F5344CB8AC3E}">
        <p14:creationId xmlns:p14="http://schemas.microsoft.com/office/powerpoint/2010/main" val="131578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Background to college quality arrangements</a:t>
            </a:r>
          </a:p>
        </p:txBody>
      </p:sp>
      <p:sp>
        <p:nvSpPr>
          <p:cNvPr id="3" name="Content Placeholder 2"/>
          <p:cNvSpPr>
            <a:spLocks noGrp="1"/>
          </p:cNvSpPr>
          <p:nvPr>
            <p:ph idx="1"/>
          </p:nvPr>
        </p:nvSpPr>
        <p:spPr/>
        <p:txBody>
          <a:bodyPr>
            <a:normAutofit lnSpcReduction="10000"/>
          </a:bodyPr>
          <a:lstStyle/>
          <a:p>
            <a:pPr marL="0" indent="0">
              <a:buNone/>
            </a:pPr>
            <a:r>
              <a:rPr lang="en-GB" sz="2400" dirty="0"/>
              <a:t>SFC has statutory responsibility for quality assurance in colleges</a:t>
            </a:r>
          </a:p>
          <a:p>
            <a:pPr marL="0" indent="0">
              <a:buNone/>
            </a:pPr>
            <a:endParaRPr lang="en-GB" sz="2400" dirty="0"/>
          </a:p>
          <a:p>
            <a:pPr marL="0" indent="0">
              <a:buNone/>
            </a:pPr>
            <a:r>
              <a:rPr lang="en-GB" sz="2400" dirty="0"/>
              <a:t>Colleges have primary responsibility for ensuring that academic standards are maintained and that quality is evaluated systematically and enhanced. </a:t>
            </a:r>
          </a:p>
          <a:p>
            <a:pPr marL="0" indent="0">
              <a:buNone/>
            </a:pPr>
            <a:endParaRPr lang="en-GB" sz="2400" dirty="0"/>
          </a:p>
          <a:p>
            <a:pPr marL="0" indent="0">
              <a:buNone/>
            </a:pPr>
            <a:r>
              <a:rPr lang="en-GB" sz="2400" dirty="0"/>
              <a:t>SFC contracts with Education Scotland to provide assurance and to support improvement in the college sector.</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207882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Principles of quality arrangements</a:t>
            </a:r>
          </a:p>
        </p:txBody>
      </p:sp>
      <p:sp>
        <p:nvSpPr>
          <p:cNvPr id="3" name="Content Placeholder 2"/>
          <p:cNvSpPr>
            <a:spLocks noGrp="1"/>
          </p:cNvSpPr>
          <p:nvPr>
            <p:ph idx="1"/>
          </p:nvPr>
        </p:nvSpPr>
        <p:spPr/>
        <p:txBody>
          <a:bodyPr/>
          <a:lstStyle/>
          <a:p>
            <a:r>
              <a:rPr lang="en-GB" dirty="0"/>
              <a:t>High quality learning</a:t>
            </a:r>
          </a:p>
          <a:p>
            <a:r>
              <a:rPr lang="en-GB" dirty="0"/>
              <a:t>Student engagement</a:t>
            </a:r>
          </a:p>
          <a:p>
            <a:r>
              <a:rPr lang="en-GB" dirty="0"/>
              <a:t>Quality culture</a:t>
            </a:r>
          </a:p>
          <a:p>
            <a:endParaRPr lang="en-GB" dirty="0"/>
          </a:p>
          <a:p>
            <a:r>
              <a:rPr lang="en-GB" dirty="0"/>
              <a:t>Expectation of public information</a:t>
            </a:r>
          </a:p>
          <a:p>
            <a:endParaRPr lang="en-GB" dirty="0"/>
          </a:p>
        </p:txBody>
      </p:sp>
    </p:spTree>
    <p:extLst>
      <p:ext uri="{BB962C8B-B14F-4D97-AF65-F5344CB8AC3E}">
        <p14:creationId xmlns:p14="http://schemas.microsoft.com/office/powerpoint/2010/main" val="277617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Old quality arrangements</a:t>
            </a:r>
          </a:p>
        </p:txBody>
      </p:sp>
      <p:sp>
        <p:nvSpPr>
          <p:cNvPr id="3" name="Content Placeholder 2"/>
          <p:cNvSpPr>
            <a:spLocks noGrp="1"/>
          </p:cNvSpPr>
          <p:nvPr>
            <p:ph idx="1"/>
          </p:nvPr>
        </p:nvSpPr>
        <p:spPr/>
        <p:txBody>
          <a:bodyPr/>
          <a:lstStyle/>
          <a:p>
            <a:r>
              <a:rPr lang="en-GB" sz="2800" dirty="0"/>
              <a:t>Cyclical inspection of colleges every four years by Education Scotland</a:t>
            </a:r>
          </a:p>
          <a:p>
            <a:r>
              <a:rPr lang="en-GB" sz="2800" dirty="0"/>
              <a:t>Annual Engagement Visits by Education Scotland HMIs to every college</a:t>
            </a:r>
          </a:p>
          <a:p>
            <a:r>
              <a:rPr lang="en-GB" sz="2800" dirty="0"/>
              <a:t>Annual quality reports by colleges and statement of assurance from Boards</a:t>
            </a:r>
          </a:p>
          <a:p>
            <a:endParaRPr lang="en-GB" dirty="0"/>
          </a:p>
        </p:txBody>
      </p:sp>
    </p:spTree>
    <p:extLst>
      <p:ext uri="{BB962C8B-B14F-4D97-AF65-F5344CB8AC3E}">
        <p14:creationId xmlns:p14="http://schemas.microsoft.com/office/powerpoint/2010/main" val="61711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Aims of new arrangements</a:t>
            </a:r>
          </a:p>
        </p:txBody>
      </p:sp>
      <p:sp>
        <p:nvSpPr>
          <p:cNvPr id="3" name="Content Placeholder 2"/>
          <p:cNvSpPr>
            <a:spLocks noGrp="1"/>
          </p:cNvSpPr>
          <p:nvPr>
            <p:ph idx="1"/>
          </p:nvPr>
        </p:nvSpPr>
        <p:spPr/>
        <p:txBody>
          <a:bodyPr>
            <a:normAutofit fontScale="92500" lnSpcReduction="20000"/>
          </a:bodyPr>
          <a:lstStyle/>
          <a:p>
            <a:r>
              <a:rPr lang="en-GB" sz="3500" dirty="0"/>
              <a:t>Integrate with SFC outcome agreement monitoring</a:t>
            </a:r>
          </a:p>
          <a:p>
            <a:r>
              <a:rPr lang="en-GB" sz="3500" dirty="0"/>
              <a:t>Develop regional approaches to the management of quality</a:t>
            </a:r>
          </a:p>
          <a:p>
            <a:r>
              <a:rPr lang="en-GB" sz="3500" dirty="0"/>
              <a:t>Strengthen college ownership of evaluation and planning for improvement</a:t>
            </a:r>
          </a:p>
          <a:p>
            <a:r>
              <a:rPr lang="en-GB" sz="3500" dirty="0"/>
              <a:t>Provide external challenge and validation</a:t>
            </a:r>
          </a:p>
          <a:p>
            <a:endParaRPr lang="en-GB" dirty="0"/>
          </a:p>
        </p:txBody>
      </p:sp>
    </p:spTree>
    <p:extLst>
      <p:ext uri="{BB962C8B-B14F-4D97-AF65-F5344CB8AC3E}">
        <p14:creationId xmlns:p14="http://schemas.microsoft.com/office/powerpoint/2010/main" val="293021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features of new arrangements</a:t>
            </a:r>
          </a:p>
        </p:txBody>
      </p:sp>
      <p:sp>
        <p:nvSpPr>
          <p:cNvPr id="3" name="Content Placeholder 2"/>
          <p:cNvSpPr>
            <a:spLocks noGrp="1"/>
          </p:cNvSpPr>
          <p:nvPr>
            <p:ph idx="1"/>
          </p:nvPr>
        </p:nvSpPr>
        <p:spPr/>
        <p:txBody>
          <a:bodyPr>
            <a:normAutofit fontScale="92500"/>
          </a:bodyPr>
          <a:lstStyle/>
          <a:p>
            <a:r>
              <a:rPr lang="en-GB" sz="2400" b="1" dirty="0"/>
              <a:t>Annual</a:t>
            </a:r>
            <a:r>
              <a:rPr lang="en-GB" sz="2400" dirty="0"/>
              <a:t> evaluations &amp; enhancement plans by colleges – endorsed by stakeholders; externally validated by Education Scotland and SFC;</a:t>
            </a:r>
          </a:p>
          <a:p>
            <a:r>
              <a:rPr lang="en-GB" sz="2400" dirty="0"/>
              <a:t>No four-yearly inspections, instead continuous engagement by ES and SFC to support improvement and challenge</a:t>
            </a:r>
          </a:p>
          <a:p>
            <a:r>
              <a:rPr lang="en-GB" sz="2400" b="1" dirty="0"/>
              <a:t>One</a:t>
            </a:r>
            <a:r>
              <a:rPr lang="en-GB" sz="2400" dirty="0"/>
              <a:t> </a:t>
            </a:r>
            <a:r>
              <a:rPr lang="en-GB" sz="2400" b="1" dirty="0"/>
              <a:t>national</a:t>
            </a:r>
            <a:r>
              <a:rPr lang="en-GB" sz="2400" dirty="0"/>
              <a:t> reporting framework encompassing Outcome Agreement PIs and Quality Indicators;</a:t>
            </a:r>
          </a:p>
          <a:p>
            <a:r>
              <a:rPr lang="en-GB" sz="2400" b="1" dirty="0"/>
              <a:t>Colleges</a:t>
            </a:r>
            <a:r>
              <a:rPr lang="en-GB" sz="2400" dirty="0"/>
              <a:t> design their own evaluation and improvement approach to fit their context and priorities.</a:t>
            </a:r>
          </a:p>
          <a:p>
            <a:endParaRPr lang="en-GB" sz="2400" dirty="0"/>
          </a:p>
          <a:p>
            <a:endParaRPr lang="en-GB" sz="2400" dirty="0"/>
          </a:p>
        </p:txBody>
      </p:sp>
    </p:spTree>
    <p:extLst>
      <p:ext uri="{BB962C8B-B14F-4D97-AF65-F5344CB8AC3E}">
        <p14:creationId xmlns:p14="http://schemas.microsoft.com/office/powerpoint/2010/main" val="4246292088"/>
      </p:ext>
    </p:extLst>
  </p:cSld>
  <p:clrMapOvr>
    <a:masterClrMapping/>
  </p:clrMapOvr>
</p:sld>
</file>

<file path=ppt/theme/theme1.xml><?xml version="1.0" encoding="utf-8"?>
<a:theme xmlns:a="http://schemas.openxmlformats.org/drawingml/2006/main" name="sparqs presentation 2014">
  <a:themeElements>
    <a:clrScheme name="Ali">
      <a:dk1>
        <a:sysClr val="windowText" lastClr="000000"/>
      </a:dk1>
      <a:lt1>
        <a:sysClr val="window" lastClr="FFFFFF"/>
      </a:lt1>
      <a:dk2>
        <a:srgbClr val="4E5B6F"/>
      </a:dk2>
      <a:lt2>
        <a:srgbClr val="D6ECFF"/>
      </a:lt2>
      <a:accent1>
        <a:srgbClr val="7FD13B"/>
      </a:accent1>
      <a:accent2>
        <a:srgbClr val="EA157A"/>
      </a:accent2>
      <a:accent3>
        <a:srgbClr val="FFFF00"/>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E286CBA0FE447BC832D62E0A79D52" ma:contentTypeVersion="0" ma:contentTypeDescription="Create a new document." ma:contentTypeScope="" ma:versionID="f68928005ae5e25ae513e6fc95de6cff">
  <xsd:schema xmlns:xsd="http://www.w3.org/2001/XMLSchema" xmlns:xs="http://www.w3.org/2001/XMLSchema" xmlns:p="http://schemas.microsoft.com/office/2006/metadata/properties" targetNamespace="http://schemas.microsoft.com/office/2006/metadata/properties" ma:root="true" ma:fieldsID="9876cb95febdb70359245f2ccf00956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7D40BC-05C1-4024-ACDC-0AE510D435E9}">
  <ds:schemaRefs>
    <ds:schemaRef ds:uri="http://schemas.microsoft.com/sharepoint/v3/contenttype/forms"/>
  </ds:schemaRefs>
</ds:datastoreItem>
</file>

<file path=customXml/itemProps2.xml><?xml version="1.0" encoding="utf-8"?>
<ds:datastoreItem xmlns:ds="http://schemas.openxmlformats.org/officeDocument/2006/customXml" ds:itemID="{A27E4E32-2682-40C9-B872-D567DCB01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D1C60F6-A94A-4AA1-AFCB-3C39713744B4}">
  <ds:schemaRef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 sparqs presentation 2014</Template>
  <TotalTime>1111</TotalTime>
  <Words>1835</Words>
  <Application>Microsoft Office PowerPoint</Application>
  <PresentationFormat>On-screen Show (4:3)</PresentationFormat>
  <Paragraphs>302</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 Unicode MS</vt:lpstr>
      <vt:lpstr>Arial</vt:lpstr>
      <vt:lpstr>Calibri</vt:lpstr>
      <vt:lpstr>Gill Sans MT</vt:lpstr>
      <vt:lpstr>Times New Roman</vt:lpstr>
      <vt:lpstr>Verdana</vt:lpstr>
      <vt:lpstr>sparqs presentation 2014</vt:lpstr>
      <vt:lpstr>How good is our college?</vt:lpstr>
      <vt:lpstr>Introduction and structure of event</vt:lpstr>
      <vt:lpstr>Aims of the event</vt:lpstr>
      <vt:lpstr>PowerPoint Presentation</vt:lpstr>
      <vt:lpstr>Background to college quality arrangements</vt:lpstr>
      <vt:lpstr>Principles of quality arrangements</vt:lpstr>
      <vt:lpstr>Old quality arrangements</vt:lpstr>
      <vt:lpstr>Aims of new arrangements</vt:lpstr>
      <vt:lpstr>Key features of new arrangements</vt:lpstr>
      <vt:lpstr>Key features of new arrangements</vt:lpstr>
      <vt:lpstr>Features of new arrangements</vt:lpstr>
      <vt:lpstr>Four principles:</vt:lpstr>
      <vt:lpstr>Leadership and quality culture</vt:lpstr>
      <vt:lpstr>Delivery of learning and services to support learning</vt:lpstr>
      <vt:lpstr>Outcomes and impact</vt:lpstr>
      <vt:lpstr>Capacity to improve</vt:lpstr>
      <vt:lpstr>Key points</vt:lpstr>
      <vt:lpstr>Arrangements</vt:lpstr>
      <vt:lpstr>Evaluative Report</vt:lpstr>
      <vt:lpstr>Enhancement Plan</vt:lpstr>
      <vt:lpstr>Role of the Student Team Member</vt:lpstr>
      <vt:lpstr>Student engagement in the Framework </vt:lpstr>
      <vt:lpstr>NUS Framework for the Development of Strong and Effective College Students’ Associations </vt:lpstr>
      <vt:lpstr>PowerPoint Presentation</vt:lpstr>
      <vt:lpstr>PowerPoint Presentation</vt:lpstr>
      <vt:lpstr>PowerPoint Presentation</vt:lpstr>
      <vt:lpstr>PowerPoint Presentation</vt:lpstr>
      <vt:lpstr>Student engagement in college self-evaluation </vt:lpstr>
      <vt:lpstr>Questions?</vt:lpstr>
      <vt:lpstr>PowerPoint Presentation</vt:lpstr>
      <vt:lpstr>Welcome back</vt:lpstr>
      <vt:lpstr>Objectives of the event</vt:lpstr>
      <vt:lpstr>College evaluation </vt:lpstr>
      <vt:lpstr>Student engagement in college self-evaluation </vt:lpstr>
      <vt:lpstr>Activity</vt:lpstr>
      <vt:lpstr>PowerPoint Presentation</vt:lpstr>
      <vt:lpstr>Evaluative Report</vt:lpstr>
      <vt:lpstr>Enhancement Plan</vt:lpstr>
      <vt:lpstr>Who and how?</vt:lpstr>
      <vt:lpstr>Who?</vt:lpstr>
      <vt:lpstr>How?</vt:lpstr>
      <vt:lpstr>Exploring tools</vt:lpstr>
      <vt:lpstr>Next steps</vt:lpstr>
      <vt:lpstr>Questions and support</vt:lpstr>
    </vt:vector>
  </TitlesOfParts>
  <Company>NUS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Clarke</dc:creator>
  <cp:lastModifiedBy>Hannah Clarke</cp:lastModifiedBy>
  <cp:revision>130</cp:revision>
  <cp:lastPrinted>2017-02-01T17:13:31Z</cp:lastPrinted>
  <dcterms:created xsi:type="dcterms:W3CDTF">2017-01-10T15:18:06Z</dcterms:created>
  <dcterms:modified xsi:type="dcterms:W3CDTF">2017-02-06T11:22:35Z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0x01010098BE286CBA0FE447BC832D62E0A79D52</vt:lpwstr>
  </property>
  <property fmtid="{D5CDD505-2E9C-101B-9397-08002B2CF9AE}" pid="3" name="IsMyDocuments">
    <vt:bool>true</vt:bool>
  </property>
</Properties>
</file>